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7" r:id="rId3"/>
    <p:sldId id="261" r:id="rId4"/>
    <p:sldId id="258" r:id="rId5"/>
    <p:sldId id="259" r:id="rId6"/>
    <p:sldId id="264" r:id="rId7"/>
    <p:sldId id="262" r:id="rId8"/>
    <p:sldId id="266" r:id="rId9"/>
    <p:sldId id="267" r:id="rId10"/>
    <p:sldId id="263" r:id="rId11"/>
    <p:sldId id="277" r:id="rId12"/>
    <p:sldId id="268" r:id="rId13"/>
    <p:sldId id="269" r:id="rId14"/>
    <p:sldId id="278" r:id="rId15"/>
    <p:sldId id="265" r:id="rId16"/>
    <p:sldId id="276" r:id="rId17"/>
    <p:sldId id="279" r:id="rId18"/>
    <p:sldId id="282" r:id="rId19"/>
    <p:sldId id="28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265FAA-EBBD-714C-B34C-D34D038876A4}" v="27" dt="2022-07-07T12:50:45.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A4CC-D49C-6643-5C4D-E2A34000EC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10DAC09-6013-DCC8-ECEF-2F2D31087D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FE7019-6769-EE32-7A1D-A1FBA9D17583}"/>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19B95179-A176-2D38-CCB0-1F53D1810C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861FDA-CA73-FC1C-32A7-F8D0E74B5023}"/>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140855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D6C0-2761-4D90-8921-12F477E9BD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F1BE1E-22DA-5CAC-3936-AE8FF8FB04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058395-DF39-D82A-72A2-E4E4D609052F}"/>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36280768-5D41-2AC2-9DCF-F105089B49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E9538-9A8F-B787-F49B-B9CDDF876CCE}"/>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1222431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5FA4-6A87-0323-BCC9-67F1E6896A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E7E87C-9FE3-56AC-677C-9C893C37F5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FFC509-FD3A-9EC5-EB61-CE51DDDA747A}"/>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7D43A659-6348-C67C-CCCE-094B5D390A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C2FE38-72B0-146C-7E54-26C3C1F0634D}"/>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135052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6223-EC10-47DB-2A2B-C8C901DC581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5F14A3-84F6-9E7F-93C4-651FA65799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1D80426-E75B-7B61-25C3-161D37231D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8210172-80A4-5738-BFD3-7828655FDB2B}"/>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6" name="Footer Placeholder 5">
            <a:extLst>
              <a:ext uri="{FF2B5EF4-FFF2-40B4-BE49-F238E27FC236}">
                <a16:creationId xmlns:a16="http://schemas.microsoft.com/office/drawing/2014/main" id="{9C75C22A-7059-5BE7-5BD5-2C606C5D61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80F182-B4FC-E6A8-4F12-5C81B95FF5E1}"/>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762026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76807-97BA-1A7A-9D42-3F1369585E6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0324DC-C4E2-809B-59A9-A041830497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7A0ADB-4858-73DC-5479-7CE3A81962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9B70756-69BB-2195-57C9-DB2064C19B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D68BD2-AD4F-8436-EAF5-427A03D7CB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923724B-1AFD-83C7-91D0-AF5FD958A0D5}"/>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8" name="Footer Placeholder 7">
            <a:extLst>
              <a:ext uri="{FF2B5EF4-FFF2-40B4-BE49-F238E27FC236}">
                <a16:creationId xmlns:a16="http://schemas.microsoft.com/office/drawing/2014/main" id="{08FF0EFC-ED44-1121-7CDF-F380A8550D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C3F36C2-DEA2-C45C-399A-61A2191E51FA}"/>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682941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B4D1-BFDD-8328-1E69-C86A1E506FB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4CCB8E6-6C89-8A13-42E4-9B67D56C0371}"/>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4" name="Footer Placeholder 3">
            <a:extLst>
              <a:ext uri="{FF2B5EF4-FFF2-40B4-BE49-F238E27FC236}">
                <a16:creationId xmlns:a16="http://schemas.microsoft.com/office/drawing/2014/main" id="{B1A3CC82-53BC-13D6-8FE3-FD2F736DFC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99D477-EE3C-9C0A-1AD3-C0CD813EB9D2}"/>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598499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3115F-69C6-5609-1100-739E16BCBD42}"/>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3" name="Footer Placeholder 2">
            <a:extLst>
              <a:ext uri="{FF2B5EF4-FFF2-40B4-BE49-F238E27FC236}">
                <a16:creationId xmlns:a16="http://schemas.microsoft.com/office/drawing/2014/main" id="{5A18A92C-1748-448C-707B-ACA9ED1CF9F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98B4118-4C62-3C79-EE3A-6778D526001E}"/>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907715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EB02-433D-62C3-BB82-14451DF97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0FBBE-2322-E411-7478-D2554E0DBC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0558547-DE68-EB99-BD9C-F5BA3E96A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ABBBB-8E9C-AD71-7A98-DC66A76F6514}"/>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6" name="Footer Placeholder 5">
            <a:extLst>
              <a:ext uri="{FF2B5EF4-FFF2-40B4-BE49-F238E27FC236}">
                <a16:creationId xmlns:a16="http://schemas.microsoft.com/office/drawing/2014/main" id="{30E8B65C-74FA-A4E7-4923-4A4531A807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64767A-4350-8B5F-9190-E7AA6BA1612E}"/>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747092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9A5CC-9E23-62D5-01AF-70D3511D6A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1E084C-DA2F-570B-94AC-0026DD6156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10DC7A-A1A5-FA09-F790-B6AB69CEE6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D9BED0-CF17-262A-2FDF-8A5590F4AA51}"/>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6" name="Footer Placeholder 5">
            <a:extLst>
              <a:ext uri="{FF2B5EF4-FFF2-40B4-BE49-F238E27FC236}">
                <a16:creationId xmlns:a16="http://schemas.microsoft.com/office/drawing/2014/main" id="{91D975CF-61CC-945B-E12B-30127A9993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54A510-229F-25D2-9FBD-879A5AFBF25A}"/>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1664287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7D92A-420B-DE67-AE67-7227B9C1F3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1C92B8-E138-F8D0-60B8-16B1EC2315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84F958-16E7-BAB7-69FA-71CED25BC2D3}"/>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C2AE9752-FA83-E0CC-966C-1F8CCE8191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A24B0D-E064-1C6C-EF56-015EF98214E0}"/>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917283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027F2B-A409-9FEB-5C4E-CD65E03C42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291415-9D21-3EED-FD95-DC9C14079D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008BC8-A489-92F7-0817-3EBB1B4769EF}"/>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0CE099D8-4B91-2141-20A9-6A215E50B3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D5134E-EE75-C427-5C00-21BCEFB3D6DC}"/>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859800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9A098-61F6-91BD-DF41-E7D9BC9A5F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CE8525-0723-B48B-8384-00C0DEDBB9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77C2F4-A784-C3D3-A854-1E6953FF4F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EC824415-1715-81DD-FBB7-C1719A7A9A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9B3477-D78E-435B-1A63-3173B61D2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3E7C3D-B954-4B4C-A2FB-88C8DF92A455}" type="slidenum">
              <a:rPr lang="en-GB" smtClean="0"/>
              <a:t>‹#›</a:t>
            </a:fld>
            <a:endParaRPr lang="en-GB"/>
          </a:p>
        </p:txBody>
      </p:sp>
    </p:spTree>
    <p:extLst>
      <p:ext uri="{BB962C8B-B14F-4D97-AF65-F5344CB8AC3E}">
        <p14:creationId xmlns:p14="http://schemas.microsoft.com/office/powerpoint/2010/main" val="1843022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AD0629-0335-7BB2-F1EA-D0E071B716A9}"/>
              </a:ext>
            </a:extLst>
          </p:cNvPr>
          <p:cNvSpPr txBox="1"/>
          <p:nvPr/>
        </p:nvSpPr>
        <p:spPr>
          <a:xfrm>
            <a:off x="3071664" y="1916832"/>
            <a:ext cx="5328592" cy="2308324"/>
          </a:xfrm>
          <a:prstGeom prst="rect">
            <a:avLst/>
          </a:prstGeom>
          <a:noFill/>
        </p:spPr>
        <p:txBody>
          <a:bodyPr wrap="square">
            <a:spAutoFit/>
          </a:bodyPr>
          <a:lstStyle/>
          <a:p>
            <a:pPr algn="ctr"/>
            <a:r>
              <a:rPr lang="en-US" sz="7200" dirty="0">
                <a:solidFill>
                  <a:schemeClr val="accent2">
                    <a:lumMod val="75000"/>
                  </a:schemeClr>
                </a:solidFill>
                <a:latin typeface="+mj-lt"/>
              </a:rPr>
              <a:t>The Rise of Mussolini</a:t>
            </a:r>
            <a:endParaRPr lang="en-GB" sz="7200" dirty="0">
              <a:solidFill>
                <a:schemeClr val="accent2">
                  <a:lumMod val="75000"/>
                </a:schemeClr>
              </a:solidFill>
              <a:latin typeface="+mj-lt"/>
            </a:endParaRPr>
          </a:p>
        </p:txBody>
      </p:sp>
      <p:pic>
        <p:nvPicPr>
          <p:cNvPr id="3" name="Picture 2" descr="A picture containing diagram&#10;&#10;Description automatically generated">
            <a:extLst>
              <a:ext uri="{FF2B5EF4-FFF2-40B4-BE49-F238E27FC236}">
                <a16:creationId xmlns:a16="http://schemas.microsoft.com/office/drawing/2014/main" id="{8471CB86-2047-339A-DFC5-799251AF6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60" y="5589240"/>
            <a:ext cx="596489" cy="980727"/>
          </a:xfrm>
          <a:prstGeom prst="rect">
            <a:avLst/>
          </a:prstGeom>
        </p:spPr>
      </p:pic>
      <p:pic>
        <p:nvPicPr>
          <p:cNvPr id="4" name="Picture 3" descr="Logo&#10;&#10;Description automatically generated">
            <a:extLst>
              <a:ext uri="{FF2B5EF4-FFF2-40B4-BE49-F238E27FC236}">
                <a16:creationId xmlns:a16="http://schemas.microsoft.com/office/drawing/2014/main" id="{5D2733EC-08F3-FD29-539A-3D0FFC2C2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6014" y="5679177"/>
            <a:ext cx="820626" cy="800852"/>
          </a:xfrm>
          <a:prstGeom prst="rect">
            <a:avLst/>
          </a:prstGeom>
        </p:spPr>
      </p:pic>
      <p:sp>
        <p:nvSpPr>
          <p:cNvPr id="5" name="TextBox 4">
            <a:extLst>
              <a:ext uri="{FF2B5EF4-FFF2-40B4-BE49-F238E27FC236}">
                <a16:creationId xmlns:a16="http://schemas.microsoft.com/office/drawing/2014/main" id="{02AF5CEA-736F-3EA3-3EFA-C5BC6B8B1DA9}"/>
              </a:ext>
            </a:extLst>
          </p:cNvPr>
          <p:cNvSpPr txBox="1"/>
          <p:nvPr/>
        </p:nvSpPr>
        <p:spPr>
          <a:xfrm>
            <a:off x="1487488" y="5741879"/>
            <a:ext cx="9735732" cy="400110"/>
          </a:xfrm>
          <a:prstGeom prst="rect">
            <a:avLst/>
          </a:prstGeom>
          <a:noFill/>
        </p:spPr>
        <p:txBody>
          <a:bodyPr wrap="square" rtlCol="0">
            <a:spAutoFit/>
          </a:bodyPr>
          <a:lstStyle/>
          <a:p>
            <a:r>
              <a:rPr lang="en-US" sz="2000" dirty="0"/>
              <a:t>Ceridwen Gulmohamed          Alice Yardley          Roland Clark          Tim Grady</a:t>
            </a:r>
            <a:endParaRPr lang="en-GB" sz="2000" dirty="0"/>
          </a:p>
        </p:txBody>
      </p:sp>
    </p:spTree>
    <p:extLst>
      <p:ext uri="{BB962C8B-B14F-4D97-AF65-F5344CB8AC3E}">
        <p14:creationId xmlns:p14="http://schemas.microsoft.com/office/powerpoint/2010/main" val="2701200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07368" y="1556792"/>
            <a:ext cx="6094520" cy="769441"/>
          </a:xfrm>
          <a:prstGeom prst="rect">
            <a:avLst/>
          </a:prstGeom>
          <a:noFill/>
        </p:spPr>
        <p:txBody>
          <a:bodyPr wrap="square">
            <a:spAutoFit/>
          </a:bodyPr>
          <a:lstStyle/>
          <a:p>
            <a:r>
              <a:rPr lang="en-GB" sz="4400" dirty="0">
                <a:solidFill>
                  <a:schemeClr val="accent2">
                    <a:lumMod val="75000"/>
                  </a:schemeClr>
                </a:solidFill>
                <a:latin typeface="+mj-lt"/>
              </a:rPr>
              <a:t>Learning outcomes</a:t>
            </a:r>
          </a:p>
        </p:txBody>
      </p:sp>
      <p:sp>
        <p:nvSpPr>
          <p:cNvPr id="5" name="TextBox 4">
            <a:extLst>
              <a:ext uri="{FF2B5EF4-FFF2-40B4-BE49-F238E27FC236}">
                <a16:creationId xmlns:a16="http://schemas.microsoft.com/office/drawing/2014/main" id="{8D037539-7127-E95C-60F6-281846900633}"/>
              </a:ext>
            </a:extLst>
          </p:cNvPr>
          <p:cNvSpPr txBox="1"/>
          <p:nvPr/>
        </p:nvSpPr>
        <p:spPr>
          <a:xfrm>
            <a:off x="1127448" y="2780928"/>
            <a:ext cx="10441160" cy="2031325"/>
          </a:xfrm>
          <a:prstGeom prst="rect">
            <a:avLst/>
          </a:prstGeom>
          <a:noFill/>
        </p:spPr>
        <p:txBody>
          <a:bodyPr wrap="square">
            <a:spAutoFit/>
          </a:bodyPr>
          <a:lstStyle/>
          <a:p>
            <a:pPr marL="342900" indent="-342900">
              <a:spcAft>
                <a:spcPts val="1800"/>
              </a:spcAft>
              <a:buFont typeface="+mj-lt"/>
              <a:buAutoNum type="arabicPeriod"/>
            </a:pPr>
            <a:r>
              <a:rPr lang="en-US" sz="2400" dirty="0"/>
              <a:t>Gain an understanding of the term ‘fascism’ and its historical context</a:t>
            </a:r>
          </a:p>
          <a:p>
            <a:pPr marL="342900" indent="-342900">
              <a:spcAft>
                <a:spcPts val="1800"/>
              </a:spcAft>
              <a:buFont typeface="+mj-lt"/>
              <a:buAutoNum type="arabicPeriod"/>
            </a:pPr>
            <a:r>
              <a:rPr lang="en-US" sz="2400" dirty="0"/>
              <a:t>Use evidence to pursue historically valid enquiries</a:t>
            </a:r>
          </a:p>
          <a:p>
            <a:pPr marL="342900" indent="-342900">
              <a:spcAft>
                <a:spcPts val="1800"/>
              </a:spcAft>
              <a:buFont typeface="+mj-lt"/>
              <a:buAutoNum type="arabicPeriod"/>
            </a:pPr>
            <a:r>
              <a:rPr lang="en-US" sz="2400" dirty="0"/>
              <a:t>Make links between Italian fascism and the wider post-war context </a:t>
            </a:r>
            <a:r>
              <a:rPr lang="en-US" sz="2400"/>
              <a:t>in Europe</a:t>
            </a:r>
            <a:endParaRPr lang="en-US" sz="2400" dirty="0"/>
          </a:p>
        </p:txBody>
      </p:sp>
    </p:spTree>
    <p:extLst>
      <p:ext uri="{BB962C8B-B14F-4D97-AF65-F5344CB8AC3E}">
        <p14:creationId xmlns:p14="http://schemas.microsoft.com/office/powerpoint/2010/main" val="838463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124744"/>
            <a:ext cx="6094520" cy="769441"/>
          </a:xfrm>
          <a:prstGeom prst="rect">
            <a:avLst/>
          </a:prstGeom>
          <a:noFill/>
        </p:spPr>
        <p:txBody>
          <a:bodyPr wrap="square">
            <a:spAutoFit/>
          </a:bodyPr>
          <a:lstStyle/>
          <a:p>
            <a:r>
              <a:rPr lang="en-GB" sz="4400" dirty="0">
                <a:solidFill>
                  <a:schemeClr val="accent2">
                    <a:lumMod val="75000"/>
                  </a:schemeClr>
                </a:solidFill>
                <a:latin typeface="+mj-lt"/>
              </a:rPr>
              <a:t>The Appeal of Fascism </a:t>
            </a:r>
          </a:p>
        </p:txBody>
      </p:sp>
      <p:sp>
        <p:nvSpPr>
          <p:cNvPr id="5" name="TextBox 4">
            <a:extLst>
              <a:ext uri="{FF2B5EF4-FFF2-40B4-BE49-F238E27FC236}">
                <a16:creationId xmlns:a16="http://schemas.microsoft.com/office/drawing/2014/main" id="{8D037539-7127-E95C-60F6-281846900633}"/>
              </a:ext>
            </a:extLst>
          </p:cNvPr>
          <p:cNvSpPr txBox="1"/>
          <p:nvPr/>
        </p:nvSpPr>
        <p:spPr>
          <a:xfrm>
            <a:off x="767408" y="1894185"/>
            <a:ext cx="10441160" cy="5078313"/>
          </a:xfrm>
          <a:prstGeom prst="rect">
            <a:avLst/>
          </a:prstGeom>
          <a:noFill/>
        </p:spPr>
        <p:txBody>
          <a:bodyPr wrap="square">
            <a:spAutoFit/>
          </a:bodyPr>
          <a:lstStyle/>
          <a:p>
            <a:pPr>
              <a:spcAft>
                <a:spcPts val="1800"/>
              </a:spcAft>
            </a:pPr>
            <a:r>
              <a:rPr lang="en-US" sz="2400" dirty="0"/>
              <a:t>People in Italy were frustrated with the outcome of the First World War despite Italy’s victory in 1918. Italy faced a period</a:t>
            </a:r>
            <a:r>
              <a:rPr lang="en-US" sz="2400" b="1" dirty="0"/>
              <a:t> </a:t>
            </a:r>
            <a:r>
              <a:rPr lang="en-US" sz="2400" dirty="0"/>
              <a:t>of</a:t>
            </a:r>
            <a:r>
              <a:rPr lang="en-US" sz="2400" b="1" dirty="0"/>
              <a:t> </a:t>
            </a:r>
            <a:r>
              <a:rPr lang="en-US" sz="2400" dirty="0"/>
              <a:t>instability</a:t>
            </a:r>
            <a:r>
              <a:rPr lang="en-US" sz="2400" b="1" dirty="0"/>
              <a:t> </a:t>
            </a:r>
            <a:r>
              <a:rPr lang="en-US" sz="2400" dirty="0"/>
              <a:t>at the end of the war.</a:t>
            </a:r>
          </a:p>
          <a:p>
            <a:pPr>
              <a:spcAft>
                <a:spcPts val="1800"/>
              </a:spcAft>
            </a:pPr>
            <a:r>
              <a:rPr lang="en-US" sz="2400" dirty="0"/>
              <a:t>In this setting, </a:t>
            </a:r>
            <a:r>
              <a:rPr lang="en-US" sz="2400" b="1" dirty="0"/>
              <a:t>Benito Mussolini </a:t>
            </a:r>
            <a:r>
              <a:rPr lang="en-US" sz="2400" dirty="0"/>
              <a:t>formed the </a:t>
            </a:r>
            <a:r>
              <a:rPr lang="en-US" sz="2400" b="1" dirty="0"/>
              <a:t>Fasci di Combattimento</a:t>
            </a:r>
            <a:r>
              <a:rPr lang="en-US" sz="2400" dirty="0"/>
              <a:t>, an </a:t>
            </a:r>
            <a:r>
              <a:rPr lang="en-US" sz="2400" b="1" dirty="0"/>
              <a:t>ultranationalist</a:t>
            </a:r>
            <a:r>
              <a:rPr lang="en-US" sz="2400" dirty="0"/>
              <a:t>, </a:t>
            </a:r>
            <a:r>
              <a:rPr lang="en-US" sz="2400" b="1" dirty="0"/>
              <a:t>fascist</a:t>
            </a:r>
            <a:r>
              <a:rPr lang="en-US" sz="2400" dirty="0"/>
              <a:t> group which largely appealed to war </a:t>
            </a:r>
            <a:r>
              <a:rPr lang="en-US" sz="2400" b="1" dirty="0"/>
              <a:t>veterans</a:t>
            </a:r>
            <a:r>
              <a:rPr lang="en-US" sz="2400" dirty="0"/>
              <a:t>. </a:t>
            </a:r>
          </a:p>
          <a:p>
            <a:pPr>
              <a:spcAft>
                <a:spcPts val="1800"/>
              </a:spcAft>
            </a:pPr>
            <a:r>
              <a:rPr lang="en-US" sz="2400" dirty="0"/>
              <a:t>The group </a:t>
            </a:r>
            <a:r>
              <a:rPr lang="en-GB" sz="2400" dirty="0"/>
              <a:t>organised</a:t>
            </a:r>
            <a:r>
              <a:rPr lang="en-US" sz="2400" dirty="0"/>
              <a:t> local fascist squads which aimed to fight people they saw as enemies (often socialists and communists). </a:t>
            </a:r>
          </a:p>
          <a:p>
            <a:pPr>
              <a:spcAft>
                <a:spcPts val="1800"/>
              </a:spcAft>
            </a:pPr>
            <a:r>
              <a:rPr lang="en-US" sz="2400" dirty="0"/>
              <a:t>Trieste had an ethnically diverse population due to its location on the Adriatic Sea, close to Yugoslavia. In this area, fascists attacked non-Italian ethnic minorities as their enemies. </a:t>
            </a:r>
          </a:p>
          <a:p>
            <a:pPr>
              <a:spcAft>
                <a:spcPts val="1800"/>
              </a:spcAft>
            </a:pPr>
            <a:endParaRPr lang="en-US" sz="2400" dirty="0"/>
          </a:p>
        </p:txBody>
      </p:sp>
    </p:spTree>
    <p:extLst>
      <p:ext uri="{BB962C8B-B14F-4D97-AF65-F5344CB8AC3E}">
        <p14:creationId xmlns:p14="http://schemas.microsoft.com/office/powerpoint/2010/main" val="3383634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70349F-62BC-7369-42B3-DDC1AF3DFDF3}"/>
              </a:ext>
            </a:extLst>
          </p:cNvPr>
          <p:cNvSpPr txBox="1"/>
          <p:nvPr/>
        </p:nvSpPr>
        <p:spPr>
          <a:xfrm>
            <a:off x="396505" y="980728"/>
            <a:ext cx="9001000" cy="769441"/>
          </a:xfrm>
          <a:prstGeom prst="rect">
            <a:avLst/>
          </a:prstGeom>
          <a:noFill/>
        </p:spPr>
        <p:txBody>
          <a:bodyPr wrap="square">
            <a:spAutoFit/>
          </a:bodyPr>
          <a:lstStyle/>
          <a:p>
            <a:r>
              <a:rPr lang="en-GB" sz="4400" dirty="0">
                <a:solidFill>
                  <a:schemeClr val="accent2">
                    <a:lumMod val="75000"/>
                  </a:schemeClr>
                </a:solidFill>
                <a:latin typeface="+mj-lt"/>
              </a:rPr>
              <a:t>Source 1</a:t>
            </a:r>
          </a:p>
        </p:txBody>
      </p:sp>
      <p:sp>
        <p:nvSpPr>
          <p:cNvPr id="5" name="TextBox 4">
            <a:extLst>
              <a:ext uri="{FF2B5EF4-FFF2-40B4-BE49-F238E27FC236}">
                <a16:creationId xmlns:a16="http://schemas.microsoft.com/office/drawing/2014/main" id="{3C6DF663-CEAA-8ABF-9198-F342A26F833D}"/>
              </a:ext>
            </a:extLst>
          </p:cNvPr>
          <p:cNvSpPr txBox="1"/>
          <p:nvPr/>
        </p:nvSpPr>
        <p:spPr>
          <a:xfrm>
            <a:off x="396505" y="1844824"/>
            <a:ext cx="11305256" cy="4801314"/>
          </a:xfrm>
          <a:prstGeom prst="rect">
            <a:avLst/>
          </a:prstGeom>
          <a:noFill/>
        </p:spPr>
        <p:txBody>
          <a:bodyPr wrap="square">
            <a:spAutoFit/>
          </a:bodyPr>
          <a:lstStyle/>
          <a:p>
            <a:r>
              <a:rPr lang="en-GB" b="1" dirty="0"/>
              <a:t>Defence of the Fascio Triestino di </a:t>
            </a:r>
            <a:r>
              <a:rPr lang="en-GB" b="1" dirty="0" err="1"/>
              <a:t>Combattimento</a:t>
            </a:r>
            <a:r>
              <a:rPr lang="en-GB" b="1" dirty="0"/>
              <a:t> (located in Trieste), 4 February 1920, addressed to Antonio Mosconi, head of the General Civil Commissariat of the Julian March.</a:t>
            </a:r>
            <a:r>
              <a:rPr lang="en-GB" dirty="0"/>
              <a:t> </a:t>
            </a:r>
          </a:p>
          <a:p>
            <a:endParaRPr lang="en-GB" dirty="0"/>
          </a:p>
          <a:p>
            <a:r>
              <a:rPr lang="en-GB" dirty="0"/>
              <a:t>The “</a:t>
            </a:r>
            <a:r>
              <a:rPr lang="en-GB" b="1" dirty="0"/>
              <a:t>Fascio Triestino di </a:t>
            </a:r>
            <a:r>
              <a:rPr lang="en-GB" b="1" dirty="0" err="1"/>
              <a:t>Combattimento</a:t>
            </a:r>
            <a:r>
              <a:rPr lang="en-GB" dirty="0"/>
              <a:t>”, which is gathering an ever-growing number of industrious, true Italians, around the war volunteers who are the cream of our people, are rightly worried about the many events taking place in our city. It has made it its duty to direct the attention of Your Excellency to them, and to stress the need for him to promptly deal with them. […]</a:t>
            </a:r>
          </a:p>
          <a:p>
            <a:r>
              <a:rPr lang="en-GB" dirty="0"/>
              <a:t>Too many Italians, too many dismissed people are in poverty, while foreigners are in offices and workshops, indeed in many cases they lord it over them. This bad example comes from public administrations, from state companies, from shipyards, from shipping companies that carry the flag of our country and enjoy its privileges. […]</a:t>
            </a:r>
          </a:p>
          <a:p>
            <a:r>
              <a:rPr lang="en-GB" dirty="0"/>
              <a:t>Not to limit ourselves to criticism, we remind Your Excellency that the “</a:t>
            </a:r>
            <a:r>
              <a:rPr lang="en-GB" b="1" dirty="0"/>
              <a:t>Fascio</a:t>
            </a:r>
            <a:r>
              <a:rPr lang="en-GB" dirty="0"/>
              <a:t>” keeps a list of unemployed workers and employees, almost all of whom have been discharged from the army, in which they served “with fidelity and honour”. They can be employed individually or the “Fascio” can set up cooperatives for them. We confidently expect this systematic employment  of foreigners to end. […]</a:t>
            </a:r>
          </a:p>
          <a:p>
            <a:r>
              <a:rPr lang="en-GB" dirty="0"/>
              <a:t>If we can draw a concise conclusion, let's frankly say that in our souls the following impression has formed: the Italian Government flatters its worst enemies, while it neglects and ignores those who served it. </a:t>
            </a:r>
          </a:p>
        </p:txBody>
      </p:sp>
    </p:spTree>
    <p:extLst>
      <p:ext uri="{BB962C8B-B14F-4D97-AF65-F5344CB8AC3E}">
        <p14:creationId xmlns:p14="http://schemas.microsoft.com/office/powerpoint/2010/main" val="244236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479376" y="1340768"/>
            <a:ext cx="6094520" cy="769441"/>
          </a:xfrm>
          <a:prstGeom prst="rect">
            <a:avLst/>
          </a:prstGeom>
          <a:noFill/>
        </p:spPr>
        <p:txBody>
          <a:bodyPr wrap="square">
            <a:spAutoFit/>
          </a:bodyPr>
          <a:lstStyle/>
          <a:p>
            <a:r>
              <a:rPr lang="en-GB" sz="4400" dirty="0">
                <a:solidFill>
                  <a:schemeClr val="accent2">
                    <a:lumMod val="75000"/>
                  </a:schemeClr>
                </a:solidFill>
                <a:latin typeface="+mj-lt"/>
              </a:rPr>
              <a:t>Questions</a:t>
            </a:r>
          </a:p>
        </p:txBody>
      </p:sp>
      <p:sp>
        <p:nvSpPr>
          <p:cNvPr id="5" name="TextBox 4">
            <a:extLst>
              <a:ext uri="{FF2B5EF4-FFF2-40B4-BE49-F238E27FC236}">
                <a16:creationId xmlns:a16="http://schemas.microsoft.com/office/drawing/2014/main" id="{360CD3C3-D8C6-71AA-044D-860E6DC77ED6}"/>
              </a:ext>
            </a:extLst>
          </p:cNvPr>
          <p:cNvSpPr txBox="1"/>
          <p:nvPr/>
        </p:nvSpPr>
        <p:spPr>
          <a:xfrm>
            <a:off x="1127448" y="2276872"/>
            <a:ext cx="10369152" cy="4154984"/>
          </a:xfrm>
          <a:prstGeom prst="rect">
            <a:avLst/>
          </a:prstGeom>
          <a:noFill/>
        </p:spPr>
        <p:txBody>
          <a:bodyPr wrap="square">
            <a:spAutoFit/>
          </a:bodyPr>
          <a:lstStyle/>
          <a:p>
            <a:pPr marL="514350" indent="-514350">
              <a:buAutoNum type="arabicPeriod"/>
            </a:pPr>
            <a:r>
              <a:rPr lang="en-US" sz="2400" dirty="0"/>
              <a:t>What do you think is meant by “true Italians”? Who does the source identify as the enemy of “true Italians”?</a:t>
            </a:r>
          </a:p>
          <a:p>
            <a:pPr lvl="1"/>
            <a:endParaRPr lang="en-US" sz="2400" dirty="0"/>
          </a:p>
          <a:p>
            <a:pPr marL="514350" indent="-514350">
              <a:buAutoNum type="arabicPeriod"/>
            </a:pPr>
            <a:r>
              <a:rPr lang="en-US" sz="2400" dirty="0"/>
              <a:t>Which group of people made up the majority of unemployed people according to the source?</a:t>
            </a:r>
          </a:p>
          <a:p>
            <a:pPr marL="971550" lvl="1" indent="-514350">
              <a:buAutoNum type="alphaLcParenR"/>
            </a:pPr>
            <a:r>
              <a:rPr lang="en-US" sz="2400" dirty="0"/>
              <a:t>Given the date of the source, why might people have thought it was wrong for this group to be unemployed?</a:t>
            </a:r>
          </a:p>
          <a:p>
            <a:pPr marL="971550" lvl="1" indent="-514350">
              <a:buAutoNum type="alphaLcParenR"/>
            </a:pPr>
            <a:r>
              <a:rPr lang="en-US" sz="2400" dirty="0"/>
              <a:t>Could this be seen as an </a:t>
            </a:r>
            <a:r>
              <a:rPr lang="en-US" sz="2400" b="1" dirty="0"/>
              <a:t>emotive</a:t>
            </a:r>
            <a:r>
              <a:rPr lang="en-US" sz="2400" dirty="0"/>
              <a:t> argument?</a:t>
            </a:r>
          </a:p>
          <a:p>
            <a:pPr lvl="1"/>
            <a:endParaRPr lang="en-US" sz="2400" dirty="0"/>
          </a:p>
          <a:p>
            <a:pPr marL="514350" indent="-514350">
              <a:buAutoNum type="arabicPeriod"/>
            </a:pPr>
            <a:r>
              <a:rPr lang="en-US" sz="2400" dirty="0"/>
              <a:t>Who was the source addressed to and why is this significant?</a:t>
            </a:r>
          </a:p>
          <a:p>
            <a:pPr marL="971550" lvl="1" indent="-514350">
              <a:buFont typeface="+mj-lt"/>
              <a:buAutoNum type="alphaLcParenR"/>
            </a:pPr>
            <a:endParaRPr lang="en-US" sz="2400" dirty="0"/>
          </a:p>
        </p:txBody>
      </p:sp>
    </p:spTree>
    <p:extLst>
      <p:ext uri="{BB962C8B-B14F-4D97-AF65-F5344CB8AC3E}">
        <p14:creationId xmlns:p14="http://schemas.microsoft.com/office/powerpoint/2010/main" val="822037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196752"/>
            <a:ext cx="6094520" cy="769441"/>
          </a:xfrm>
          <a:prstGeom prst="rect">
            <a:avLst/>
          </a:prstGeom>
          <a:noFill/>
        </p:spPr>
        <p:txBody>
          <a:bodyPr wrap="square">
            <a:spAutoFit/>
          </a:bodyPr>
          <a:lstStyle/>
          <a:p>
            <a:r>
              <a:rPr lang="en-GB" sz="4400" dirty="0">
                <a:solidFill>
                  <a:schemeClr val="accent2">
                    <a:lumMod val="75000"/>
                  </a:schemeClr>
                </a:solidFill>
                <a:latin typeface="+mj-lt"/>
              </a:rPr>
              <a:t>Violence</a:t>
            </a:r>
          </a:p>
        </p:txBody>
      </p:sp>
      <p:sp>
        <p:nvSpPr>
          <p:cNvPr id="5" name="TextBox 4">
            <a:extLst>
              <a:ext uri="{FF2B5EF4-FFF2-40B4-BE49-F238E27FC236}">
                <a16:creationId xmlns:a16="http://schemas.microsoft.com/office/drawing/2014/main" id="{8D037539-7127-E95C-60F6-281846900633}"/>
              </a:ext>
            </a:extLst>
          </p:cNvPr>
          <p:cNvSpPr txBox="1"/>
          <p:nvPr/>
        </p:nvSpPr>
        <p:spPr>
          <a:xfrm>
            <a:off x="767408" y="2060848"/>
            <a:ext cx="10441160" cy="3570208"/>
          </a:xfrm>
          <a:prstGeom prst="rect">
            <a:avLst/>
          </a:prstGeom>
          <a:noFill/>
        </p:spPr>
        <p:txBody>
          <a:bodyPr wrap="square">
            <a:spAutoFit/>
          </a:bodyPr>
          <a:lstStyle/>
          <a:p>
            <a:pPr>
              <a:spcAft>
                <a:spcPts val="1800"/>
              </a:spcAft>
            </a:pPr>
            <a:r>
              <a:rPr lang="en-US" sz="2800" dirty="0"/>
              <a:t>Fascist squads began to use violent action in Italy. In the countryside, fascist squads grew quickly and aggressively.</a:t>
            </a:r>
          </a:p>
          <a:p>
            <a:pPr>
              <a:spcAft>
                <a:spcPts val="1800"/>
              </a:spcAft>
            </a:pPr>
            <a:r>
              <a:rPr lang="en-US" sz="2800" dirty="0"/>
              <a:t>The use of violent displays alongside Italian flags and fascist hymns worked in many areas to shift power to the fascists.</a:t>
            </a:r>
          </a:p>
          <a:p>
            <a:pPr>
              <a:spcAft>
                <a:spcPts val="1800"/>
              </a:spcAft>
            </a:pPr>
            <a:r>
              <a:rPr lang="en-US" sz="2800" dirty="0"/>
              <a:t>One tactic the fascist squads used was night raids which aimed to threaten and terrorize those perceived as enemies such as socialists. </a:t>
            </a:r>
          </a:p>
        </p:txBody>
      </p:sp>
    </p:spTree>
    <p:extLst>
      <p:ext uri="{BB962C8B-B14F-4D97-AF65-F5344CB8AC3E}">
        <p14:creationId xmlns:p14="http://schemas.microsoft.com/office/powerpoint/2010/main" val="2062011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70349F-62BC-7369-42B3-DDC1AF3DFDF3}"/>
              </a:ext>
            </a:extLst>
          </p:cNvPr>
          <p:cNvSpPr txBox="1"/>
          <p:nvPr/>
        </p:nvSpPr>
        <p:spPr>
          <a:xfrm>
            <a:off x="407368" y="1052736"/>
            <a:ext cx="6094520" cy="769441"/>
          </a:xfrm>
          <a:prstGeom prst="rect">
            <a:avLst/>
          </a:prstGeom>
          <a:noFill/>
        </p:spPr>
        <p:txBody>
          <a:bodyPr wrap="square">
            <a:spAutoFit/>
          </a:bodyPr>
          <a:lstStyle/>
          <a:p>
            <a:r>
              <a:rPr lang="en-GB" sz="4400" dirty="0">
                <a:solidFill>
                  <a:schemeClr val="accent2">
                    <a:lumMod val="75000"/>
                  </a:schemeClr>
                </a:solidFill>
                <a:latin typeface="+mj-lt"/>
              </a:rPr>
              <a:t>Source 2</a:t>
            </a:r>
          </a:p>
        </p:txBody>
      </p:sp>
      <p:sp>
        <p:nvSpPr>
          <p:cNvPr id="5" name="TextBox 4">
            <a:extLst>
              <a:ext uri="{FF2B5EF4-FFF2-40B4-BE49-F238E27FC236}">
                <a16:creationId xmlns:a16="http://schemas.microsoft.com/office/drawing/2014/main" id="{3C6DF663-CEAA-8ABF-9198-F342A26F833D}"/>
              </a:ext>
            </a:extLst>
          </p:cNvPr>
          <p:cNvSpPr txBox="1"/>
          <p:nvPr/>
        </p:nvSpPr>
        <p:spPr>
          <a:xfrm>
            <a:off x="623391" y="1916832"/>
            <a:ext cx="10873209" cy="3693319"/>
          </a:xfrm>
          <a:prstGeom prst="rect">
            <a:avLst/>
          </a:prstGeom>
          <a:noFill/>
        </p:spPr>
        <p:txBody>
          <a:bodyPr wrap="square">
            <a:spAutoFit/>
          </a:bodyPr>
          <a:lstStyle/>
          <a:p>
            <a:r>
              <a:rPr lang="it-IT" b="1" dirty="0"/>
              <a:t>Report of the </a:t>
            </a:r>
            <a:r>
              <a:rPr lang="it-IT" b="1" dirty="0" err="1"/>
              <a:t>Unions</a:t>
            </a:r>
            <a:r>
              <a:rPr lang="it-IT" b="1" dirty="0"/>
              <a:t>’ Chamber of Labour of Bologna and Province, 12 August 1921</a:t>
            </a:r>
            <a:r>
              <a:rPr lang="en-GB" b="1" dirty="0"/>
              <a:t>.</a:t>
            </a:r>
            <a:endParaRPr lang="en-GB" dirty="0"/>
          </a:p>
          <a:p>
            <a:endParaRPr lang="en-GB" dirty="0"/>
          </a:p>
          <a:p>
            <a:r>
              <a:rPr lang="en-GB" dirty="0"/>
              <a:t>Most illustrious prefect of the province of Bologna, </a:t>
            </a:r>
          </a:p>
          <a:p>
            <a:r>
              <a:rPr lang="en-GB" dirty="0"/>
              <a:t>In </a:t>
            </a:r>
            <a:r>
              <a:rPr lang="en-GB" dirty="0" err="1"/>
              <a:t>Capugnano</a:t>
            </a:r>
            <a:r>
              <a:rPr lang="en-GB" dirty="0"/>
              <a:t>, Sunday night, on the 7th of the current month, from 2.30 to 3 a group of masked fascists presented themselves at the house of </a:t>
            </a:r>
            <a:r>
              <a:rPr lang="en-GB" dirty="0" err="1"/>
              <a:t>Borgognoni</a:t>
            </a:r>
            <a:r>
              <a:rPr lang="en-GB" dirty="0"/>
              <a:t> Armando, under the pretext of having lost their way. They asked him to point them in the right direction. His wife came out and was surrounded; </a:t>
            </a:r>
            <a:r>
              <a:rPr lang="en-GB" dirty="0" err="1"/>
              <a:t>Borgognoni</a:t>
            </a:r>
            <a:r>
              <a:rPr lang="en-GB" dirty="0"/>
              <a:t>, after realising the ambush, tried to escape, but was captured and beaten by the fascists. Later on, they smashed the windows of the house with sticks and stones.</a:t>
            </a:r>
          </a:p>
          <a:p>
            <a:endParaRPr lang="en-GB" dirty="0"/>
          </a:p>
          <a:p>
            <a:r>
              <a:rPr lang="en-GB" dirty="0"/>
              <a:t>The fascists then showed up at </a:t>
            </a:r>
            <a:r>
              <a:rPr lang="en-GB" dirty="0" err="1"/>
              <a:t>Masini</a:t>
            </a:r>
            <a:r>
              <a:rPr lang="en-GB" dirty="0"/>
              <a:t> </a:t>
            </a:r>
            <a:r>
              <a:rPr lang="en-GB" dirty="0" err="1"/>
              <a:t>Clelio's</a:t>
            </a:r>
            <a:r>
              <a:rPr lang="en-GB" dirty="0"/>
              <a:t> house, again under the same pretext they made him come out, took him by the arm, pulling him a little away from home. They asked him if his eldest son was at home, but got no answer. There was, however, his youngest son there, who the fascists gave a good doing over with sticks. […]</a:t>
            </a:r>
          </a:p>
        </p:txBody>
      </p:sp>
    </p:spTree>
    <p:extLst>
      <p:ext uri="{BB962C8B-B14F-4D97-AF65-F5344CB8AC3E}">
        <p14:creationId xmlns:p14="http://schemas.microsoft.com/office/powerpoint/2010/main" val="186846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551384" y="1340768"/>
            <a:ext cx="6094520" cy="769441"/>
          </a:xfrm>
          <a:prstGeom prst="rect">
            <a:avLst/>
          </a:prstGeom>
          <a:noFill/>
        </p:spPr>
        <p:txBody>
          <a:bodyPr wrap="square">
            <a:spAutoFit/>
          </a:bodyPr>
          <a:lstStyle/>
          <a:p>
            <a:r>
              <a:rPr lang="en-GB" sz="4400" dirty="0">
                <a:solidFill>
                  <a:schemeClr val="accent2">
                    <a:lumMod val="75000"/>
                  </a:schemeClr>
                </a:solidFill>
                <a:latin typeface="+mj-lt"/>
              </a:rPr>
              <a:t>Questions</a:t>
            </a:r>
          </a:p>
        </p:txBody>
      </p:sp>
      <p:sp>
        <p:nvSpPr>
          <p:cNvPr id="5" name="TextBox 4">
            <a:extLst>
              <a:ext uri="{FF2B5EF4-FFF2-40B4-BE49-F238E27FC236}">
                <a16:creationId xmlns:a16="http://schemas.microsoft.com/office/drawing/2014/main" id="{360CD3C3-D8C6-71AA-044D-860E6DC77ED6}"/>
              </a:ext>
            </a:extLst>
          </p:cNvPr>
          <p:cNvSpPr txBox="1"/>
          <p:nvPr/>
        </p:nvSpPr>
        <p:spPr>
          <a:xfrm>
            <a:off x="1271464" y="2492896"/>
            <a:ext cx="9865096" cy="2821285"/>
          </a:xfrm>
          <a:prstGeom prst="rect">
            <a:avLst/>
          </a:prstGeom>
          <a:noFill/>
        </p:spPr>
        <p:txBody>
          <a:bodyPr wrap="square">
            <a:spAutoFit/>
          </a:bodyPr>
          <a:lstStyle/>
          <a:p>
            <a:pPr marL="514350" indent="-514350">
              <a:spcAft>
                <a:spcPts val="1000"/>
              </a:spcAft>
              <a:buAutoNum type="arabicPeriod"/>
            </a:pPr>
            <a:r>
              <a:rPr lang="en-US" sz="2400" dirty="0"/>
              <a:t>Does the violence in the source appear to be organized?</a:t>
            </a:r>
          </a:p>
          <a:p>
            <a:pPr marL="514350" indent="-514350">
              <a:spcAft>
                <a:spcPts val="1000"/>
              </a:spcAft>
              <a:buAutoNum type="arabicPeriod"/>
            </a:pPr>
            <a:endParaRPr lang="en-US" sz="2400" dirty="0"/>
          </a:p>
          <a:p>
            <a:pPr marL="514350" indent="-514350">
              <a:spcAft>
                <a:spcPts val="1000"/>
              </a:spcAft>
              <a:buAutoNum type="arabicPeriod"/>
            </a:pPr>
            <a:r>
              <a:rPr lang="en-US" sz="2400" dirty="0"/>
              <a:t>Why would the fascists attack the younger brother of their target?</a:t>
            </a:r>
          </a:p>
          <a:p>
            <a:pPr marL="514350" indent="-514350">
              <a:spcAft>
                <a:spcPts val="1000"/>
              </a:spcAft>
              <a:buAutoNum type="arabicPeriod"/>
            </a:pPr>
            <a:endParaRPr lang="en-US" sz="2400" dirty="0"/>
          </a:p>
          <a:p>
            <a:pPr marL="514350" indent="-514350">
              <a:spcAft>
                <a:spcPts val="1000"/>
              </a:spcAft>
              <a:buAutoNum type="arabicPeriod"/>
            </a:pPr>
            <a:r>
              <a:rPr lang="en-US" sz="2400" dirty="0"/>
              <a:t>How do you think violence could have helped the Fascist movement grow?</a:t>
            </a:r>
          </a:p>
        </p:txBody>
      </p:sp>
    </p:spTree>
    <p:extLst>
      <p:ext uri="{BB962C8B-B14F-4D97-AF65-F5344CB8AC3E}">
        <p14:creationId xmlns:p14="http://schemas.microsoft.com/office/powerpoint/2010/main" val="3232793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196752"/>
            <a:ext cx="6094520" cy="769441"/>
          </a:xfrm>
          <a:prstGeom prst="rect">
            <a:avLst/>
          </a:prstGeom>
          <a:noFill/>
        </p:spPr>
        <p:txBody>
          <a:bodyPr wrap="square">
            <a:spAutoFit/>
          </a:bodyPr>
          <a:lstStyle/>
          <a:p>
            <a:r>
              <a:rPr lang="en-GB" sz="4400" dirty="0">
                <a:solidFill>
                  <a:schemeClr val="accent2">
                    <a:lumMod val="75000"/>
                  </a:schemeClr>
                </a:solidFill>
                <a:latin typeface="+mj-lt"/>
              </a:rPr>
              <a:t>Mobilisation</a:t>
            </a:r>
          </a:p>
        </p:txBody>
      </p:sp>
      <p:sp>
        <p:nvSpPr>
          <p:cNvPr id="5" name="TextBox 4">
            <a:extLst>
              <a:ext uri="{FF2B5EF4-FFF2-40B4-BE49-F238E27FC236}">
                <a16:creationId xmlns:a16="http://schemas.microsoft.com/office/drawing/2014/main" id="{8D037539-7127-E95C-60F6-281846900633}"/>
              </a:ext>
            </a:extLst>
          </p:cNvPr>
          <p:cNvSpPr txBox="1"/>
          <p:nvPr/>
        </p:nvSpPr>
        <p:spPr>
          <a:xfrm>
            <a:off x="767408" y="2204864"/>
            <a:ext cx="10441160" cy="2908489"/>
          </a:xfrm>
          <a:prstGeom prst="rect">
            <a:avLst/>
          </a:prstGeom>
          <a:noFill/>
        </p:spPr>
        <p:txBody>
          <a:bodyPr wrap="square">
            <a:spAutoFit/>
          </a:bodyPr>
          <a:lstStyle/>
          <a:p>
            <a:pPr>
              <a:spcAft>
                <a:spcPts val="1800"/>
              </a:spcAft>
            </a:pPr>
            <a:r>
              <a:rPr lang="en-US" sz="2800" dirty="0"/>
              <a:t>Mussolini </a:t>
            </a:r>
            <a:r>
              <a:rPr lang="en-GB" sz="2800" dirty="0"/>
              <a:t>organised</a:t>
            </a:r>
            <a:r>
              <a:rPr lang="en-US" sz="2800" dirty="0"/>
              <a:t> a visit to Bologna in April 1921 in the midst of an election campaign.</a:t>
            </a:r>
          </a:p>
          <a:p>
            <a:pPr>
              <a:spcAft>
                <a:spcPts val="1800"/>
              </a:spcAft>
            </a:pPr>
            <a:r>
              <a:rPr lang="en-US" sz="2800" dirty="0"/>
              <a:t>Fascists used nationalism and nationalist symbols such as flags as tools to mobilize people. Instead of focusing on party politics, Mussolini utilized symbols of the Italian nation to gain popular support.  </a:t>
            </a:r>
          </a:p>
        </p:txBody>
      </p:sp>
    </p:spTree>
    <p:extLst>
      <p:ext uri="{BB962C8B-B14F-4D97-AF65-F5344CB8AC3E}">
        <p14:creationId xmlns:p14="http://schemas.microsoft.com/office/powerpoint/2010/main" val="262794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AF551E-2D18-3D61-B417-679A6A555FF9}"/>
              </a:ext>
            </a:extLst>
          </p:cNvPr>
          <p:cNvSpPr txBox="1"/>
          <p:nvPr/>
        </p:nvSpPr>
        <p:spPr>
          <a:xfrm>
            <a:off x="551384" y="1687200"/>
            <a:ext cx="11161240" cy="5047536"/>
          </a:xfrm>
          <a:prstGeom prst="rect">
            <a:avLst/>
          </a:prstGeom>
          <a:noFill/>
        </p:spPr>
        <p:txBody>
          <a:bodyPr wrap="square">
            <a:spAutoFit/>
          </a:bodyPr>
          <a:lstStyle/>
          <a:p>
            <a:pPr>
              <a:spcAft>
                <a:spcPts val="595"/>
              </a:spcAft>
            </a:pPr>
            <a:r>
              <a:rPr lang="it-IT" sz="1900" b="1" kern="50" dirty="0">
                <a:ea typeface="SimSun" panose="02010600030101010101" pitchFamily="2" charset="-122"/>
                <a:cs typeface="Lucida Sans" panose="020B0602030504020204" pitchFamily="34" charset="77"/>
              </a:rPr>
              <a:t>Report of the Royal Police Headquarters of Bologna, 3 April 1921</a:t>
            </a:r>
            <a:r>
              <a:rPr lang="en-GB" sz="1900" b="1" kern="50" dirty="0">
                <a:ea typeface="SimSun" panose="02010600030101010101" pitchFamily="2" charset="-122"/>
                <a:cs typeface="Lucida Sans" panose="020B0602030504020204" pitchFamily="34" charset="77"/>
              </a:rPr>
              <a:t>.</a:t>
            </a:r>
            <a:endParaRPr lang="en-GB" sz="1900" dirty="0">
              <a:effectLst/>
              <a:ea typeface="Times New Roman" panose="02020603050405020304" pitchFamily="18" charset="0"/>
            </a:endParaRPr>
          </a:p>
          <a:p>
            <a:pPr>
              <a:spcAft>
                <a:spcPts val="595"/>
              </a:spcAft>
            </a:pPr>
            <a:r>
              <a:rPr lang="en-GB" sz="1900" dirty="0">
                <a:effectLst/>
                <a:ea typeface="Times New Roman" panose="02020603050405020304" pitchFamily="18" charset="0"/>
              </a:rPr>
              <a:t>Last night there was an unusual movement of strangers, who came by trains to attend or to take part in the demonstration called by the </a:t>
            </a:r>
            <a:r>
              <a:rPr lang="en-GB" sz="1900" b="1" dirty="0">
                <a:effectLst/>
                <a:ea typeface="Times New Roman" panose="02020603050405020304" pitchFamily="18" charset="0"/>
              </a:rPr>
              <a:t>Fascio di </a:t>
            </a:r>
            <a:r>
              <a:rPr lang="en-GB" sz="1900" b="1" dirty="0" err="1">
                <a:effectLst/>
                <a:ea typeface="Times New Roman" panose="02020603050405020304" pitchFamily="18" charset="0"/>
              </a:rPr>
              <a:t>combattimento</a:t>
            </a:r>
            <a:r>
              <a:rPr lang="en-GB" sz="1900" dirty="0">
                <a:effectLst/>
                <a:ea typeface="Times New Roman" panose="02020603050405020304" pitchFamily="18" charset="0"/>
              </a:rPr>
              <a:t>.</a:t>
            </a:r>
          </a:p>
          <a:p>
            <a:pPr>
              <a:spcAft>
                <a:spcPts val="595"/>
              </a:spcAft>
            </a:pPr>
            <a:r>
              <a:rPr lang="en-GB" sz="1900" dirty="0">
                <a:effectLst/>
                <a:ea typeface="Times New Roman" panose="02020603050405020304" pitchFamily="18" charset="0"/>
              </a:rPr>
              <a:t>Unable to find accommodation, many of them were forced to stop in the streets, and from the early hours of the morning, there was considerable excitement in the city was great, so much so that in the streets and squares people barely walked around. […]</a:t>
            </a:r>
          </a:p>
          <a:p>
            <a:pPr>
              <a:spcAft>
                <a:spcPts val="595"/>
              </a:spcAft>
            </a:pPr>
            <a:r>
              <a:rPr lang="en-GB" sz="1900" dirty="0">
                <a:effectLst/>
                <a:ea typeface="Times New Roman" panose="02020603050405020304" pitchFamily="18" charset="0"/>
              </a:rPr>
              <a:t>At 8.30 from the Headquarters of the Fascio the first procession with music, pennants and tricolour flags moved to take </a:t>
            </a:r>
            <a:r>
              <a:rPr lang="en-GB" sz="1900" b="1" dirty="0" err="1">
                <a:effectLst/>
                <a:ea typeface="Times New Roman" panose="02020603050405020304" pitchFamily="18" charset="0"/>
              </a:rPr>
              <a:t>Musolino</a:t>
            </a:r>
            <a:r>
              <a:rPr lang="en-GB" sz="1900" b="1" dirty="0">
                <a:effectLst/>
                <a:ea typeface="Times New Roman" panose="02020603050405020304" pitchFamily="18" charset="0"/>
              </a:rPr>
              <a:t> </a:t>
            </a:r>
            <a:r>
              <a:rPr lang="en-GB" sz="1900" dirty="0">
                <a:effectLst/>
                <a:ea typeface="Times New Roman" panose="02020603050405020304" pitchFamily="18" charset="0"/>
              </a:rPr>
              <a:t>[Mussolini] over to the Savoy hotel, accompanying him to the Municipal Theatre, which was already crowded with public, obstructing the surrounding squares and streets.</a:t>
            </a:r>
          </a:p>
          <a:p>
            <a:pPr>
              <a:spcAft>
                <a:spcPts val="595"/>
              </a:spcAft>
            </a:pPr>
            <a:r>
              <a:rPr lang="en-GB" sz="1900" dirty="0">
                <a:effectLst/>
                <a:ea typeface="Times New Roman" panose="02020603050405020304" pitchFamily="18" charset="0"/>
              </a:rPr>
              <a:t>In the Theatre, after a presentation made by the lawyer </a:t>
            </a:r>
            <a:r>
              <a:rPr lang="en-GB" sz="1900" dirty="0" err="1">
                <a:effectLst/>
                <a:ea typeface="Times New Roman" panose="02020603050405020304" pitchFamily="18" charset="0"/>
              </a:rPr>
              <a:t>Grandi</a:t>
            </a:r>
            <a:r>
              <a:rPr lang="en-GB" sz="1900" dirty="0">
                <a:effectLst/>
                <a:ea typeface="Times New Roman" panose="02020603050405020304" pitchFamily="18" charset="0"/>
              </a:rPr>
              <a:t>, </a:t>
            </a:r>
            <a:r>
              <a:rPr lang="en-GB" sz="1900" dirty="0" err="1">
                <a:effectLst/>
                <a:ea typeface="Times New Roman" panose="02020603050405020304" pitchFamily="18" charset="0"/>
              </a:rPr>
              <a:t>Musolino</a:t>
            </a:r>
            <a:r>
              <a:rPr lang="en-GB" sz="1900" dirty="0">
                <a:effectLst/>
                <a:ea typeface="Times New Roman" panose="02020603050405020304" pitchFamily="18" charset="0"/>
              </a:rPr>
              <a:t> [Mussolini] took the floor. He first talked about fascism and the strength it is gradually acquiring throughout Italy, a strength that will go into a compact fight in the next political elections, not through a defined party program, but through a program of </a:t>
            </a:r>
            <a:r>
              <a:rPr lang="en-GB" sz="1900" dirty="0" err="1">
                <a:effectLst/>
                <a:ea typeface="Times New Roman" panose="02020603050405020304" pitchFamily="18" charset="0"/>
              </a:rPr>
              <a:t>Italianness</a:t>
            </a:r>
            <a:r>
              <a:rPr lang="en-GB" sz="1900" dirty="0">
                <a:effectLst/>
                <a:ea typeface="Times New Roman" panose="02020603050405020304" pitchFamily="18" charset="0"/>
              </a:rPr>
              <a:t>, as opposed to the socialists and communists, and this to enhance the victory, and obtain nationalist preponderance in the Chamber. […]</a:t>
            </a:r>
          </a:p>
          <a:p>
            <a:pPr marL="179705" indent="-179705">
              <a:spcAft>
                <a:spcPts val="595"/>
              </a:spcAft>
            </a:pPr>
            <a:r>
              <a:rPr lang="en-GB" sz="1200" kern="50" dirty="0">
                <a:effectLst/>
                <a:ea typeface="Arial Unicode MS" panose="020B0604020202020204" pitchFamily="34" charset="-128"/>
                <a:cs typeface="Arial Unicode MS" panose="020B0604020202020204" pitchFamily="34" charset="-128"/>
              </a:rPr>
              <a:t>	</a:t>
            </a:r>
          </a:p>
        </p:txBody>
      </p:sp>
      <p:sp>
        <p:nvSpPr>
          <p:cNvPr id="9" name="TextBox 8">
            <a:extLst>
              <a:ext uri="{FF2B5EF4-FFF2-40B4-BE49-F238E27FC236}">
                <a16:creationId xmlns:a16="http://schemas.microsoft.com/office/drawing/2014/main" id="{A3DA21BD-A093-9AD8-D6EA-C886D4AAEC48}"/>
              </a:ext>
            </a:extLst>
          </p:cNvPr>
          <p:cNvSpPr txBox="1"/>
          <p:nvPr/>
        </p:nvSpPr>
        <p:spPr>
          <a:xfrm>
            <a:off x="524928" y="904399"/>
            <a:ext cx="6099858" cy="769441"/>
          </a:xfrm>
          <a:prstGeom prst="rect">
            <a:avLst/>
          </a:prstGeom>
          <a:noFill/>
        </p:spPr>
        <p:txBody>
          <a:bodyPr wrap="square">
            <a:spAutoFit/>
          </a:bodyPr>
          <a:lstStyle/>
          <a:p>
            <a:r>
              <a:rPr lang="en-GB" sz="4400" dirty="0">
                <a:solidFill>
                  <a:schemeClr val="accent2">
                    <a:lumMod val="75000"/>
                  </a:schemeClr>
                </a:solidFill>
                <a:latin typeface="+mj-lt"/>
              </a:rPr>
              <a:t>Source 3</a:t>
            </a:r>
          </a:p>
        </p:txBody>
      </p:sp>
    </p:spTree>
    <p:extLst>
      <p:ext uri="{BB962C8B-B14F-4D97-AF65-F5344CB8AC3E}">
        <p14:creationId xmlns:p14="http://schemas.microsoft.com/office/powerpoint/2010/main" val="3916850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479376" y="1340768"/>
            <a:ext cx="6094520" cy="769441"/>
          </a:xfrm>
          <a:prstGeom prst="rect">
            <a:avLst/>
          </a:prstGeom>
          <a:noFill/>
        </p:spPr>
        <p:txBody>
          <a:bodyPr wrap="square">
            <a:spAutoFit/>
          </a:bodyPr>
          <a:lstStyle/>
          <a:p>
            <a:r>
              <a:rPr lang="en-GB" sz="4400" dirty="0">
                <a:solidFill>
                  <a:schemeClr val="accent2">
                    <a:lumMod val="75000"/>
                  </a:schemeClr>
                </a:solidFill>
                <a:latin typeface="+mj-lt"/>
              </a:rPr>
              <a:t>Questions</a:t>
            </a:r>
          </a:p>
        </p:txBody>
      </p:sp>
      <p:sp>
        <p:nvSpPr>
          <p:cNvPr id="5" name="TextBox 4">
            <a:extLst>
              <a:ext uri="{FF2B5EF4-FFF2-40B4-BE49-F238E27FC236}">
                <a16:creationId xmlns:a16="http://schemas.microsoft.com/office/drawing/2014/main" id="{360CD3C3-D8C6-71AA-044D-860E6DC77ED6}"/>
              </a:ext>
            </a:extLst>
          </p:cNvPr>
          <p:cNvSpPr txBox="1"/>
          <p:nvPr/>
        </p:nvSpPr>
        <p:spPr>
          <a:xfrm>
            <a:off x="911424" y="2204864"/>
            <a:ext cx="10369152" cy="3785652"/>
          </a:xfrm>
          <a:prstGeom prst="rect">
            <a:avLst/>
          </a:prstGeom>
          <a:noFill/>
        </p:spPr>
        <p:txBody>
          <a:bodyPr wrap="square">
            <a:spAutoFit/>
          </a:bodyPr>
          <a:lstStyle/>
          <a:p>
            <a:pPr marL="514350" indent="-514350">
              <a:buAutoNum type="arabicPeriod"/>
            </a:pPr>
            <a:r>
              <a:rPr lang="en-US" sz="2400" dirty="0"/>
              <a:t>Read Source 3 carefully. Find three words that describe the city before the fascist demonstration.</a:t>
            </a:r>
          </a:p>
          <a:p>
            <a:pPr marL="514350" indent="-514350">
              <a:buAutoNum type="arabicPeriod"/>
            </a:pPr>
            <a:endParaRPr lang="en-US" sz="2400" dirty="0"/>
          </a:p>
          <a:p>
            <a:pPr marL="514350" indent="-514350">
              <a:buAutoNum type="arabicPeriod"/>
            </a:pPr>
            <a:r>
              <a:rPr lang="en-US" sz="2400" dirty="0"/>
              <a:t>Were the people gathering for the demonstration just from Bologna?</a:t>
            </a:r>
          </a:p>
          <a:p>
            <a:pPr marL="971550" lvl="1" indent="-514350">
              <a:buAutoNum type="alphaLcParenR"/>
            </a:pPr>
            <a:r>
              <a:rPr lang="en-US" sz="2400" dirty="0"/>
              <a:t>What can this tell you about the popularity of fascism in Italy?</a:t>
            </a:r>
          </a:p>
          <a:p>
            <a:pPr marL="971550" lvl="1" indent="-514350">
              <a:buAutoNum type="alphaLcParenR"/>
            </a:pPr>
            <a:r>
              <a:rPr lang="en-US" sz="2400" dirty="0"/>
              <a:t>Does this tell you anything about the dedication of fascist members to Mussolini?</a:t>
            </a:r>
          </a:p>
          <a:p>
            <a:pPr marL="971550" lvl="1" indent="-514350">
              <a:buAutoNum type="alphaLcParenR"/>
            </a:pPr>
            <a:endParaRPr lang="en-US" sz="2400" dirty="0"/>
          </a:p>
          <a:p>
            <a:pPr marL="457200" indent="-457200">
              <a:buFont typeface="+mj-lt"/>
              <a:buAutoNum type="arabicPeriod"/>
            </a:pPr>
            <a:r>
              <a:rPr lang="en-US" sz="2400" dirty="0"/>
              <a:t>What do you think is meant by the “</a:t>
            </a:r>
            <a:r>
              <a:rPr lang="en-GB" sz="2400" dirty="0"/>
              <a:t>programme</a:t>
            </a:r>
            <a:r>
              <a:rPr lang="en-US" sz="2400" dirty="0"/>
              <a:t> of </a:t>
            </a:r>
            <a:r>
              <a:rPr lang="en-US" sz="2400" dirty="0" err="1"/>
              <a:t>Italianness</a:t>
            </a:r>
            <a:r>
              <a:rPr lang="en-US" sz="2400" dirty="0"/>
              <a:t>” that Mussolini proposed? Why might Italians have been drawn to this idea?</a:t>
            </a:r>
          </a:p>
        </p:txBody>
      </p:sp>
    </p:spTree>
    <p:extLst>
      <p:ext uri="{BB962C8B-B14F-4D97-AF65-F5344CB8AC3E}">
        <p14:creationId xmlns:p14="http://schemas.microsoft.com/office/powerpoint/2010/main" val="3800919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196752"/>
            <a:ext cx="6094520" cy="769441"/>
          </a:xfrm>
          <a:prstGeom prst="rect">
            <a:avLst/>
          </a:prstGeom>
          <a:noFill/>
        </p:spPr>
        <p:txBody>
          <a:bodyPr wrap="square">
            <a:spAutoFit/>
          </a:bodyPr>
          <a:lstStyle/>
          <a:p>
            <a:r>
              <a:rPr lang="en-GB" sz="4400" dirty="0">
                <a:solidFill>
                  <a:schemeClr val="accent2">
                    <a:lumMod val="75000"/>
                  </a:schemeClr>
                </a:solidFill>
                <a:latin typeface="+mj-lt"/>
              </a:rPr>
              <a:t>Obedience</a:t>
            </a:r>
          </a:p>
        </p:txBody>
      </p:sp>
      <p:sp>
        <p:nvSpPr>
          <p:cNvPr id="5" name="TextBox 4">
            <a:extLst>
              <a:ext uri="{FF2B5EF4-FFF2-40B4-BE49-F238E27FC236}">
                <a16:creationId xmlns:a16="http://schemas.microsoft.com/office/drawing/2014/main" id="{8D037539-7127-E95C-60F6-281846900633}"/>
              </a:ext>
            </a:extLst>
          </p:cNvPr>
          <p:cNvSpPr txBox="1"/>
          <p:nvPr/>
        </p:nvSpPr>
        <p:spPr>
          <a:xfrm>
            <a:off x="767408" y="2204864"/>
            <a:ext cx="10441160" cy="4108817"/>
          </a:xfrm>
          <a:prstGeom prst="rect">
            <a:avLst/>
          </a:prstGeom>
          <a:noFill/>
        </p:spPr>
        <p:txBody>
          <a:bodyPr wrap="square">
            <a:spAutoFit/>
          </a:bodyPr>
          <a:lstStyle/>
          <a:p>
            <a:pPr>
              <a:spcAft>
                <a:spcPts val="1800"/>
              </a:spcAft>
            </a:pPr>
            <a:r>
              <a:rPr lang="en-US" sz="2400" dirty="0"/>
              <a:t>The fascist squads were lawless and brutal. As Mussolini came closer to power it became important that the fascists were a </a:t>
            </a:r>
            <a:r>
              <a:rPr lang="en-US" sz="2400" b="1" dirty="0"/>
              <a:t>disciplined </a:t>
            </a:r>
            <a:r>
              <a:rPr lang="en-US" sz="2400" dirty="0"/>
              <a:t>force.</a:t>
            </a:r>
          </a:p>
          <a:p>
            <a:pPr>
              <a:spcAft>
                <a:spcPts val="1800"/>
              </a:spcAft>
            </a:pPr>
            <a:r>
              <a:rPr lang="en-US" sz="2400" dirty="0"/>
              <a:t>Fascists in Italy were meant to dedicate their whole lives to fascism and to their leader, Mussolini.</a:t>
            </a:r>
          </a:p>
          <a:p>
            <a:pPr>
              <a:spcAft>
                <a:spcPts val="1800"/>
              </a:spcAft>
            </a:pPr>
            <a:r>
              <a:rPr lang="en-US" sz="2400" dirty="0"/>
              <a:t>This obedience meant that, at the end of October 1922, Mussolini called on fascists across Italy to march on Rome and tens of thousands of men did so. The King of Italy handed power over to Mussolini on 28 October 1922.</a:t>
            </a:r>
          </a:p>
          <a:p>
            <a:pPr>
              <a:spcAft>
                <a:spcPts val="1800"/>
              </a:spcAft>
            </a:pPr>
            <a:r>
              <a:rPr lang="en-US" sz="2400" dirty="0"/>
              <a:t> </a:t>
            </a:r>
          </a:p>
        </p:txBody>
      </p:sp>
    </p:spTree>
    <p:extLst>
      <p:ext uri="{BB962C8B-B14F-4D97-AF65-F5344CB8AC3E}">
        <p14:creationId xmlns:p14="http://schemas.microsoft.com/office/powerpoint/2010/main" val="153039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052736"/>
            <a:ext cx="6094520" cy="769441"/>
          </a:xfrm>
          <a:prstGeom prst="rect">
            <a:avLst/>
          </a:prstGeom>
          <a:noFill/>
        </p:spPr>
        <p:txBody>
          <a:bodyPr wrap="square">
            <a:spAutoFit/>
          </a:bodyPr>
          <a:lstStyle/>
          <a:p>
            <a:r>
              <a:rPr lang="en-GB" sz="4400" dirty="0">
                <a:solidFill>
                  <a:schemeClr val="accent2">
                    <a:lumMod val="75000"/>
                  </a:schemeClr>
                </a:solidFill>
                <a:latin typeface="+mj-lt"/>
              </a:rPr>
              <a:t>Source 4</a:t>
            </a:r>
          </a:p>
        </p:txBody>
      </p:sp>
      <p:sp>
        <p:nvSpPr>
          <p:cNvPr id="5" name="TextBox 4">
            <a:extLst>
              <a:ext uri="{FF2B5EF4-FFF2-40B4-BE49-F238E27FC236}">
                <a16:creationId xmlns:a16="http://schemas.microsoft.com/office/drawing/2014/main" id="{8D037539-7127-E95C-60F6-281846900633}"/>
              </a:ext>
            </a:extLst>
          </p:cNvPr>
          <p:cNvSpPr txBox="1"/>
          <p:nvPr/>
        </p:nvSpPr>
        <p:spPr>
          <a:xfrm>
            <a:off x="479964" y="1757681"/>
            <a:ext cx="11448684" cy="4832092"/>
          </a:xfrm>
          <a:prstGeom prst="rect">
            <a:avLst/>
          </a:prstGeom>
          <a:noFill/>
        </p:spPr>
        <p:txBody>
          <a:bodyPr wrap="square">
            <a:spAutoFit/>
          </a:bodyPr>
          <a:lstStyle/>
          <a:p>
            <a:r>
              <a:rPr lang="en-GB" sz="2200" b="1" dirty="0"/>
              <a:t>“Rules of the Fascist Militia”, </a:t>
            </a:r>
            <a:r>
              <a:rPr lang="en-GB" sz="2200" b="1" i="1" dirty="0"/>
              <a:t>Popolo </a:t>
            </a:r>
            <a:r>
              <a:rPr lang="en-GB" sz="2200" b="1" i="1" dirty="0" err="1"/>
              <a:t>d’Italia</a:t>
            </a:r>
            <a:r>
              <a:rPr lang="en-GB" sz="2200" b="1" i="1" dirty="0"/>
              <a:t>*</a:t>
            </a:r>
            <a:r>
              <a:rPr lang="en-GB" sz="2200" b="1" dirty="0"/>
              <a:t>, 3 October 1922.</a:t>
            </a:r>
          </a:p>
          <a:p>
            <a:endParaRPr lang="en-GB" sz="2200" dirty="0"/>
          </a:p>
          <a:p>
            <a:r>
              <a:rPr lang="en-GB" sz="2200" dirty="0"/>
              <a:t>The Fascist Soldier must be at Italy’s service in purity with a spirit </a:t>
            </a:r>
            <a:r>
              <a:rPr lang="en-GB" sz="2200" b="1" dirty="0"/>
              <a:t>pervaded</a:t>
            </a:r>
            <a:r>
              <a:rPr lang="en-GB" sz="2200" dirty="0"/>
              <a:t> by a deep </a:t>
            </a:r>
            <a:r>
              <a:rPr lang="en-GB" sz="2200" b="1" dirty="0"/>
              <a:t>mysticism</a:t>
            </a:r>
            <a:r>
              <a:rPr lang="en-GB" sz="2200" dirty="0"/>
              <a:t>, supported by an untameable faith, dominated by an inflexible will, </a:t>
            </a:r>
            <a:r>
              <a:rPr lang="en-GB" sz="2200" b="1" dirty="0"/>
              <a:t>contemptuous</a:t>
            </a:r>
            <a:r>
              <a:rPr lang="en-GB" sz="2200" dirty="0"/>
              <a:t> of wisdom and </a:t>
            </a:r>
            <a:r>
              <a:rPr lang="en-GB" sz="2200" b="1" dirty="0"/>
              <a:t>prudence</a:t>
            </a:r>
            <a:r>
              <a:rPr lang="en-GB" sz="2200" dirty="0"/>
              <a:t>, as of cowardice, determined to sacrifice as well to the end of his faith, convinced of the weight of a terrible </a:t>
            </a:r>
            <a:r>
              <a:rPr lang="en-GB" sz="2200" b="1" dirty="0"/>
              <a:t>apostolate</a:t>
            </a:r>
            <a:r>
              <a:rPr lang="en-GB" sz="2200" dirty="0"/>
              <a:t> to save the great common mother and give her strength and purity.</a:t>
            </a:r>
          </a:p>
          <a:p>
            <a:endParaRPr lang="en-GB" sz="2200" dirty="0"/>
          </a:p>
          <a:p>
            <a:r>
              <a:rPr lang="en-GB" sz="2200" dirty="0"/>
              <a:t>The Fascist Soldier recognises only duties. He has only the right to fulfil his duty and to enjoy it. As a commander or as a rank-and-file member, he must obey in humility and command in strength. Obedience to this voluntary militia must be </a:t>
            </a:r>
            <a:r>
              <a:rPr lang="en-GB" sz="2200" i="1" dirty="0"/>
              <a:t>blind, absolute and respectful</a:t>
            </a:r>
            <a:r>
              <a:rPr lang="en-GB" sz="2200" dirty="0"/>
              <a:t> to the top of the hierarchy, to the Supreme Head and to the Party Leadership.</a:t>
            </a:r>
          </a:p>
          <a:p>
            <a:endParaRPr lang="en-GB" sz="2200" dirty="0"/>
          </a:p>
          <a:p>
            <a:r>
              <a:rPr lang="en-GB" sz="2200" dirty="0"/>
              <a:t>*The </a:t>
            </a:r>
            <a:r>
              <a:rPr lang="en-GB" sz="2200" i="1" dirty="0"/>
              <a:t>Popolo </a:t>
            </a:r>
            <a:r>
              <a:rPr lang="en-GB" sz="2200" i="1" dirty="0" err="1"/>
              <a:t>d’Italia</a:t>
            </a:r>
            <a:r>
              <a:rPr lang="en-GB" sz="2200" dirty="0"/>
              <a:t> was edited by Mussolini at this time.</a:t>
            </a:r>
          </a:p>
        </p:txBody>
      </p:sp>
    </p:spTree>
    <p:extLst>
      <p:ext uri="{BB962C8B-B14F-4D97-AF65-F5344CB8AC3E}">
        <p14:creationId xmlns:p14="http://schemas.microsoft.com/office/powerpoint/2010/main" val="2811833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407368" y="1268760"/>
            <a:ext cx="6094520" cy="769441"/>
          </a:xfrm>
          <a:prstGeom prst="rect">
            <a:avLst/>
          </a:prstGeom>
          <a:noFill/>
        </p:spPr>
        <p:txBody>
          <a:bodyPr wrap="square">
            <a:spAutoFit/>
          </a:bodyPr>
          <a:lstStyle/>
          <a:p>
            <a:r>
              <a:rPr lang="en-GB" sz="4400" dirty="0">
                <a:solidFill>
                  <a:schemeClr val="accent2">
                    <a:lumMod val="75000"/>
                  </a:schemeClr>
                </a:solidFill>
                <a:latin typeface="+mj-lt"/>
              </a:rPr>
              <a:t>Questions</a:t>
            </a:r>
          </a:p>
        </p:txBody>
      </p:sp>
      <p:sp>
        <p:nvSpPr>
          <p:cNvPr id="5" name="TextBox 4">
            <a:extLst>
              <a:ext uri="{FF2B5EF4-FFF2-40B4-BE49-F238E27FC236}">
                <a16:creationId xmlns:a16="http://schemas.microsoft.com/office/drawing/2014/main" id="{360CD3C3-D8C6-71AA-044D-860E6DC77ED6}"/>
              </a:ext>
            </a:extLst>
          </p:cNvPr>
          <p:cNvSpPr txBox="1"/>
          <p:nvPr/>
        </p:nvSpPr>
        <p:spPr>
          <a:xfrm>
            <a:off x="695400" y="2420888"/>
            <a:ext cx="11161240" cy="3416320"/>
          </a:xfrm>
          <a:prstGeom prst="rect">
            <a:avLst/>
          </a:prstGeom>
          <a:noFill/>
        </p:spPr>
        <p:txBody>
          <a:bodyPr wrap="square">
            <a:spAutoFit/>
          </a:bodyPr>
          <a:lstStyle/>
          <a:p>
            <a:pPr marL="457200" indent="-457200">
              <a:buAutoNum type="arabicPeriod"/>
            </a:pPr>
            <a:r>
              <a:rPr lang="en-US" sz="2400" dirty="0"/>
              <a:t>Read Source 4 carefully. Note down three of the qualities Fascist soldiers were meant to have. </a:t>
            </a:r>
          </a:p>
          <a:p>
            <a:pPr marL="457200" indent="-457200">
              <a:buAutoNum type="arabicPeriod"/>
            </a:pPr>
            <a:endParaRPr lang="en-US" sz="2400" dirty="0"/>
          </a:p>
          <a:p>
            <a:pPr marL="457200" indent="-457200">
              <a:buAutoNum type="arabicPeriod"/>
            </a:pPr>
            <a:r>
              <a:rPr lang="en-US" sz="2400" dirty="0"/>
              <a:t>List any words that make you think of religion or spirituality. Do you think these words were meant to promote faith in religion or something else? If so, what were fascist soldiers meant to have total faith in?</a:t>
            </a:r>
          </a:p>
          <a:p>
            <a:pPr marL="914400" lvl="1" indent="-457200">
              <a:buFont typeface="+mj-lt"/>
              <a:buAutoNum type="alphaLcParenR"/>
            </a:pPr>
            <a:endParaRPr lang="en-US" sz="2400" dirty="0"/>
          </a:p>
          <a:p>
            <a:pPr marL="457200" indent="-457200">
              <a:buFont typeface="+mj-lt"/>
              <a:buAutoNum type="arabicPeriod"/>
            </a:pPr>
            <a:r>
              <a:rPr lang="en-US" sz="2400" dirty="0"/>
              <a:t>Why would it benefit a leader like Mussolini to have “blind, absolute and respectful” obedience from fascist members? </a:t>
            </a:r>
          </a:p>
        </p:txBody>
      </p:sp>
    </p:spTree>
    <p:extLst>
      <p:ext uri="{BB962C8B-B14F-4D97-AF65-F5344CB8AC3E}">
        <p14:creationId xmlns:p14="http://schemas.microsoft.com/office/powerpoint/2010/main" val="1189389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340768"/>
            <a:ext cx="6094520" cy="769441"/>
          </a:xfrm>
          <a:prstGeom prst="rect">
            <a:avLst/>
          </a:prstGeom>
          <a:noFill/>
        </p:spPr>
        <p:txBody>
          <a:bodyPr wrap="square">
            <a:spAutoFit/>
          </a:bodyPr>
          <a:lstStyle/>
          <a:p>
            <a:r>
              <a:rPr lang="en-GB" sz="4400" dirty="0">
                <a:solidFill>
                  <a:schemeClr val="accent2">
                    <a:lumMod val="75000"/>
                  </a:schemeClr>
                </a:solidFill>
                <a:latin typeface="+mj-lt"/>
              </a:rPr>
              <a:t>Sacrifice </a:t>
            </a:r>
          </a:p>
        </p:txBody>
      </p:sp>
      <p:sp>
        <p:nvSpPr>
          <p:cNvPr id="5" name="TextBox 4">
            <a:extLst>
              <a:ext uri="{FF2B5EF4-FFF2-40B4-BE49-F238E27FC236}">
                <a16:creationId xmlns:a16="http://schemas.microsoft.com/office/drawing/2014/main" id="{8D037539-7127-E95C-60F6-281846900633}"/>
              </a:ext>
            </a:extLst>
          </p:cNvPr>
          <p:cNvSpPr txBox="1"/>
          <p:nvPr/>
        </p:nvSpPr>
        <p:spPr>
          <a:xfrm>
            <a:off x="983432" y="2636912"/>
            <a:ext cx="10873208" cy="3139321"/>
          </a:xfrm>
          <a:prstGeom prst="rect">
            <a:avLst/>
          </a:prstGeom>
          <a:noFill/>
        </p:spPr>
        <p:txBody>
          <a:bodyPr wrap="square">
            <a:spAutoFit/>
          </a:bodyPr>
          <a:lstStyle/>
          <a:p>
            <a:pPr>
              <a:spcAft>
                <a:spcPts val="1800"/>
              </a:spcAft>
            </a:pPr>
            <a:r>
              <a:rPr lang="en-US" sz="2800" dirty="0"/>
              <a:t>Death became central to the fascist experience. The idea that people would sacrifice themselves for a movement can be very compelling.</a:t>
            </a:r>
          </a:p>
          <a:p>
            <a:pPr>
              <a:spcAft>
                <a:spcPts val="1800"/>
              </a:spcAft>
            </a:pPr>
            <a:r>
              <a:rPr lang="en-US" sz="2800" dirty="0"/>
              <a:t>In this way </a:t>
            </a:r>
            <a:r>
              <a:rPr lang="en-US" sz="2800" b="1" dirty="0"/>
              <a:t>martyrs</a:t>
            </a:r>
            <a:r>
              <a:rPr lang="en-US" sz="2800" dirty="0"/>
              <a:t> could be created in fascist movements. </a:t>
            </a:r>
          </a:p>
          <a:p>
            <a:pPr>
              <a:spcAft>
                <a:spcPts val="1800"/>
              </a:spcAft>
            </a:pPr>
            <a:r>
              <a:rPr lang="en-US" sz="2800" dirty="0"/>
              <a:t>The deaths of fascists were used in order to justify violent </a:t>
            </a:r>
            <a:r>
              <a:rPr lang="en-US" sz="2800" b="1" dirty="0"/>
              <a:t>retaliation. </a:t>
            </a:r>
          </a:p>
        </p:txBody>
      </p:sp>
    </p:spTree>
    <p:extLst>
      <p:ext uri="{BB962C8B-B14F-4D97-AF65-F5344CB8AC3E}">
        <p14:creationId xmlns:p14="http://schemas.microsoft.com/office/powerpoint/2010/main" val="3369801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C1391E-784C-C353-5A15-7B4C169D3279}"/>
              </a:ext>
            </a:extLst>
          </p:cNvPr>
          <p:cNvSpPr txBox="1"/>
          <p:nvPr/>
        </p:nvSpPr>
        <p:spPr>
          <a:xfrm>
            <a:off x="515380" y="1916832"/>
            <a:ext cx="11161240" cy="5170646"/>
          </a:xfrm>
          <a:prstGeom prst="rect">
            <a:avLst/>
          </a:prstGeom>
          <a:noFill/>
        </p:spPr>
        <p:txBody>
          <a:bodyPr wrap="square" numCol="1">
            <a:spAutoFit/>
          </a:bodyPr>
          <a:lstStyle/>
          <a:p>
            <a:pPr>
              <a:spcAft>
                <a:spcPts val="595"/>
              </a:spcAft>
            </a:pPr>
            <a:r>
              <a:rPr lang="en-GB" sz="1900" b="1" dirty="0">
                <a:effectLst/>
                <a:ea typeface="Times New Roman" panose="02020603050405020304" pitchFamily="18" charset="0"/>
              </a:rPr>
              <a:t>“What the Mother and sister of Florio* killed by the communists in Prato write” in </a:t>
            </a:r>
            <a:r>
              <a:rPr lang="en-GB" sz="1900" b="1" i="1" dirty="0">
                <a:effectLst/>
                <a:ea typeface="Times New Roman" panose="02020603050405020304" pitchFamily="18" charset="0"/>
              </a:rPr>
              <a:t>Il Popolo </a:t>
            </a:r>
            <a:r>
              <a:rPr lang="en-GB" sz="1900" b="1" i="1" dirty="0" err="1">
                <a:effectLst/>
                <a:ea typeface="Times New Roman" panose="02020603050405020304" pitchFamily="18" charset="0"/>
              </a:rPr>
              <a:t>d’Italia</a:t>
            </a:r>
            <a:r>
              <a:rPr lang="en-GB" sz="1900" b="1" dirty="0">
                <a:effectLst/>
                <a:ea typeface="Times New Roman" panose="02020603050405020304" pitchFamily="18" charset="0"/>
              </a:rPr>
              <a:t>, 28 January 1922. </a:t>
            </a:r>
          </a:p>
          <a:p>
            <a:pPr>
              <a:spcAft>
                <a:spcPts val="595"/>
              </a:spcAft>
            </a:pPr>
            <a:endParaRPr lang="en-GB" sz="1900" dirty="0">
              <a:effectLst/>
              <a:ea typeface="Times New Roman" panose="02020603050405020304" pitchFamily="18" charset="0"/>
            </a:endParaRPr>
          </a:p>
          <a:p>
            <a:pPr>
              <a:spcAft>
                <a:spcPts val="595"/>
              </a:spcAft>
            </a:pPr>
            <a:r>
              <a:rPr lang="en-GB" sz="1900" dirty="0">
                <a:effectLst/>
                <a:ea typeface="Times New Roman" panose="02020603050405020304" pitchFamily="18" charset="0"/>
              </a:rPr>
              <a:t>[…] Thanks to all of you from the soul, devotees of the Great Disappeared.</a:t>
            </a:r>
            <a:r>
              <a:rPr lang="en-GB" sz="1900" dirty="0">
                <a:ea typeface="Times New Roman" panose="02020603050405020304" pitchFamily="18" charset="0"/>
              </a:rPr>
              <a:t>[…]</a:t>
            </a:r>
          </a:p>
          <a:p>
            <a:pPr>
              <a:spcAft>
                <a:spcPts val="595"/>
              </a:spcAft>
            </a:pPr>
            <a:r>
              <a:rPr lang="en-GB" sz="1900" dirty="0">
                <a:effectLst/>
                <a:ea typeface="Times New Roman" panose="02020603050405020304" pitchFamily="18" charset="0"/>
              </a:rPr>
              <a:t>Fellow believers of our Federico:</a:t>
            </a:r>
          </a:p>
          <a:p>
            <a:pPr>
              <a:spcAft>
                <a:spcPts val="595"/>
              </a:spcAft>
            </a:pPr>
            <a:r>
              <a:rPr lang="en-GB" sz="1900" dirty="0">
                <a:effectLst/>
                <a:ea typeface="Times New Roman" panose="02020603050405020304" pitchFamily="18" charset="0"/>
              </a:rPr>
              <a:t>For his ardent love for his Homeland, for the love he has been able to instil in you, for the very pure ideal that he transmits to you, collect the word that he screamed in the throes of his tortured body: “Help! Help me!”. It was his last invocation to you. It is his spiritual testament. Help, continue, finish His great work: the destruction of evil, building of peace and prosperity for our Homeland.</a:t>
            </a:r>
          </a:p>
          <a:p>
            <a:pPr>
              <a:spcAft>
                <a:spcPts val="595"/>
              </a:spcAft>
            </a:pPr>
            <a:r>
              <a:rPr lang="en-GB" sz="1900" dirty="0">
                <a:effectLst/>
                <a:ea typeface="Times New Roman" panose="02020603050405020304" pitchFamily="18" charset="0"/>
              </a:rPr>
              <a:t>Thus you will make His sacrifice fruitful: thus you will avenge Him. </a:t>
            </a:r>
          </a:p>
          <a:p>
            <a:pPr>
              <a:spcAft>
                <a:spcPts val="595"/>
              </a:spcAft>
            </a:pPr>
            <a:r>
              <a:rPr lang="en-GB" sz="1900" dirty="0">
                <a:effectLst/>
                <a:ea typeface="Times New Roman" panose="02020603050405020304" pitchFamily="18" charset="0"/>
              </a:rPr>
              <a:t>To all of you, fellow believers of our Federico, our blessing.</a:t>
            </a:r>
          </a:p>
          <a:p>
            <a:pPr>
              <a:spcAft>
                <a:spcPts val="595"/>
              </a:spcAft>
            </a:pPr>
            <a:endParaRPr lang="en-GB" sz="1900" dirty="0">
              <a:ea typeface="Times New Roman" panose="02020603050405020304" pitchFamily="18" charset="0"/>
            </a:endParaRPr>
          </a:p>
          <a:p>
            <a:pPr>
              <a:spcAft>
                <a:spcPts val="595"/>
              </a:spcAft>
            </a:pPr>
            <a:r>
              <a:rPr lang="en-GB" sz="1900" dirty="0">
                <a:effectLst/>
                <a:ea typeface="Times New Roman" panose="02020603050405020304" pitchFamily="18" charset="0"/>
              </a:rPr>
              <a:t>* Lieutenant </a:t>
            </a:r>
            <a:r>
              <a:rPr lang="en-GB" sz="1900" dirty="0" err="1">
                <a:effectLst/>
                <a:ea typeface="Times New Roman" panose="02020603050405020304" pitchFamily="18" charset="0"/>
              </a:rPr>
              <a:t>Frederico</a:t>
            </a:r>
            <a:r>
              <a:rPr lang="en-GB" sz="1900" dirty="0">
                <a:effectLst/>
                <a:ea typeface="Times New Roman" panose="02020603050405020304" pitchFamily="18" charset="0"/>
              </a:rPr>
              <a:t> Guglielmo Florio was a veteran and a fascist who had been killed by a Communist activist.</a:t>
            </a:r>
          </a:p>
          <a:p>
            <a:pPr>
              <a:spcAft>
                <a:spcPts val="595"/>
              </a:spcAft>
            </a:pPr>
            <a:endParaRPr lang="en-GB" sz="1900" dirty="0">
              <a:effectLst/>
              <a:ea typeface="Times New Roman" panose="02020603050405020304" pitchFamily="18" charset="0"/>
            </a:endParaRPr>
          </a:p>
        </p:txBody>
      </p:sp>
      <p:sp>
        <p:nvSpPr>
          <p:cNvPr id="4" name="TextBox 3">
            <a:extLst>
              <a:ext uri="{FF2B5EF4-FFF2-40B4-BE49-F238E27FC236}">
                <a16:creationId xmlns:a16="http://schemas.microsoft.com/office/drawing/2014/main" id="{BEECE9D2-6B5F-5E2B-78B5-2CFF795A3111}"/>
              </a:ext>
            </a:extLst>
          </p:cNvPr>
          <p:cNvSpPr txBox="1"/>
          <p:nvPr/>
        </p:nvSpPr>
        <p:spPr>
          <a:xfrm>
            <a:off x="515380" y="1032419"/>
            <a:ext cx="6094520" cy="769441"/>
          </a:xfrm>
          <a:prstGeom prst="rect">
            <a:avLst/>
          </a:prstGeom>
          <a:noFill/>
        </p:spPr>
        <p:txBody>
          <a:bodyPr wrap="square">
            <a:spAutoFit/>
          </a:bodyPr>
          <a:lstStyle/>
          <a:p>
            <a:r>
              <a:rPr lang="en-GB" sz="4400" dirty="0">
                <a:solidFill>
                  <a:schemeClr val="accent2">
                    <a:lumMod val="75000"/>
                  </a:schemeClr>
                </a:solidFill>
                <a:latin typeface="+mj-lt"/>
              </a:rPr>
              <a:t>Source 5</a:t>
            </a:r>
          </a:p>
        </p:txBody>
      </p:sp>
    </p:spTree>
    <p:extLst>
      <p:ext uri="{BB962C8B-B14F-4D97-AF65-F5344CB8AC3E}">
        <p14:creationId xmlns:p14="http://schemas.microsoft.com/office/powerpoint/2010/main" val="3822051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407368" y="1124744"/>
            <a:ext cx="6094520" cy="769441"/>
          </a:xfrm>
          <a:prstGeom prst="rect">
            <a:avLst/>
          </a:prstGeom>
          <a:noFill/>
        </p:spPr>
        <p:txBody>
          <a:bodyPr wrap="square">
            <a:spAutoFit/>
          </a:bodyPr>
          <a:lstStyle/>
          <a:p>
            <a:r>
              <a:rPr lang="en-GB" sz="4400" dirty="0">
                <a:solidFill>
                  <a:schemeClr val="accent2">
                    <a:lumMod val="75000"/>
                  </a:schemeClr>
                </a:solidFill>
                <a:latin typeface="+mj-lt"/>
              </a:rPr>
              <a:t>Questions</a:t>
            </a:r>
          </a:p>
        </p:txBody>
      </p:sp>
      <p:sp>
        <p:nvSpPr>
          <p:cNvPr id="5" name="TextBox 4">
            <a:extLst>
              <a:ext uri="{FF2B5EF4-FFF2-40B4-BE49-F238E27FC236}">
                <a16:creationId xmlns:a16="http://schemas.microsoft.com/office/drawing/2014/main" id="{360CD3C3-D8C6-71AA-044D-860E6DC77ED6}"/>
              </a:ext>
            </a:extLst>
          </p:cNvPr>
          <p:cNvSpPr txBox="1"/>
          <p:nvPr/>
        </p:nvSpPr>
        <p:spPr>
          <a:xfrm>
            <a:off x="551384" y="2060848"/>
            <a:ext cx="11640616" cy="4524315"/>
          </a:xfrm>
          <a:prstGeom prst="rect">
            <a:avLst/>
          </a:prstGeom>
          <a:noFill/>
        </p:spPr>
        <p:txBody>
          <a:bodyPr wrap="square">
            <a:spAutoFit/>
          </a:bodyPr>
          <a:lstStyle/>
          <a:p>
            <a:pPr marL="514350" indent="-514350">
              <a:buAutoNum type="arabicPeriod"/>
            </a:pPr>
            <a:r>
              <a:rPr lang="en-US" sz="2400" dirty="0"/>
              <a:t>The Newspaper </a:t>
            </a:r>
            <a:r>
              <a:rPr lang="en-GB" sz="2400" b="1" i="1" dirty="0">
                <a:ea typeface="Times New Roman" panose="02020603050405020304" pitchFamily="18" charset="0"/>
              </a:rPr>
              <a:t>Il </a:t>
            </a:r>
            <a:r>
              <a:rPr lang="en-GB" sz="2400" b="1" i="1" dirty="0" err="1">
                <a:ea typeface="Times New Roman" panose="02020603050405020304" pitchFamily="18" charset="0"/>
              </a:rPr>
              <a:t>Popolo</a:t>
            </a:r>
            <a:r>
              <a:rPr lang="en-GB" sz="2400" b="1" i="1" dirty="0">
                <a:ea typeface="Times New Roman" panose="02020603050405020304" pitchFamily="18" charset="0"/>
              </a:rPr>
              <a:t> </a:t>
            </a:r>
            <a:r>
              <a:rPr lang="en-GB" sz="2400" b="1" i="1" dirty="0" err="1">
                <a:ea typeface="Times New Roman" panose="02020603050405020304" pitchFamily="18" charset="0"/>
              </a:rPr>
              <a:t>d’Italia</a:t>
            </a:r>
            <a:r>
              <a:rPr lang="en-GB" sz="2400" b="1" i="1" dirty="0">
                <a:ea typeface="Times New Roman" panose="02020603050405020304" pitchFamily="18" charset="0"/>
              </a:rPr>
              <a:t> </a:t>
            </a:r>
            <a:r>
              <a:rPr lang="en-GB" sz="2400" dirty="0">
                <a:ea typeface="Times New Roman" panose="02020603050405020304" pitchFamily="18" charset="0"/>
              </a:rPr>
              <a:t>was founded by Mussolini. </a:t>
            </a:r>
          </a:p>
          <a:p>
            <a:pPr marL="971550" lvl="1" indent="-514350">
              <a:buFont typeface="+mj-lt"/>
              <a:buAutoNum type="alphaLcParenR"/>
            </a:pPr>
            <a:r>
              <a:rPr lang="en-GB" sz="2400" dirty="0"/>
              <a:t>Why do you think he would put this message in his paper?</a:t>
            </a:r>
          </a:p>
          <a:p>
            <a:pPr marL="971550" lvl="1" indent="-514350">
              <a:buFont typeface="+mj-lt"/>
              <a:buAutoNum type="alphaLcParenR"/>
            </a:pPr>
            <a:r>
              <a:rPr lang="en-GB" sz="2400" dirty="0"/>
              <a:t>Who do you think this message would reach?</a:t>
            </a:r>
          </a:p>
          <a:p>
            <a:pPr marL="971550" lvl="1" indent="-514350">
              <a:buFont typeface="+mj-lt"/>
              <a:buAutoNum type="alphaLcParenR"/>
            </a:pPr>
            <a:r>
              <a:rPr lang="en-GB" sz="2400" dirty="0"/>
              <a:t>What effect might this have on the reader?</a:t>
            </a:r>
          </a:p>
          <a:p>
            <a:pPr marL="971550" lvl="1" indent="-514350">
              <a:buFont typeface="+mj-lt"/>
              <a:buAutoNum type="alphaLcParenR"/>
            </a:pPr>
            <a:endParaRPr lang="en-GB" sz="2400" dirty="0"/>
          </a:p>
          <a:p>
            <a:pPr marL="514350" indent="-514350">
              <a:buFont typeface="+mj-lt"/>
              <a:buAutoNum type="arabicPeriod"/>
            </a:pPr>
            <a:r>
              <a:rPr lang="en-GB" sz="2400" dirty="0"/>
              <a:t>What do the mother and sister of </a:t>
            </a:r>
            <a:r>
              <a:rPr lang="en-GB" sz="2400" dirty="0" err="1"/>
              <a:t>Fredrico</a:t>
            </a:r>
            <a:r>
              <a:rPr lang="en-GB" sz="2400" dirty="0"/>
              <a:t> ask of his fellow members?</a:t>
            </a:r>
          </a:p>
          <a:p>
            <a:pPr marL="971550" lvl="1" indent="-514350">
              <a:buFont typeface="+mj-lt"/>
              <a:buAutoNum type="alphaLcParenR"/>
            </a:pPr>
            <a:r>
              <a:rPr lang="en-GB" sz="2400" dirty="0"/>
              <a:t>Is it significant that the request came from his female family members?</a:t>
            </a:r>
          </a:p>
          <a:p>
            <a:pPr marL="971550" lvl="1" indent="-514350">
              <a:buFont typeface="+mj-lt"/>
              <a:buAutoNum type="alphaLcParenR"/>
            </a:pPr>
            <a:r>
              <a:rPr lang="en-GB" sz="2400" dirty="0"/>
              <a:t>What does this tell us about women’s involvement in fascist movements?</a:t>
            </a:r>
          </a:p>
          <a:p>
            <a:pPr marL="971550" lvl="1" indent="-514350">
              <a:buFont typeface="+mj-lt"/>
              <a:buAutoNum type="alphaLcParenR"/>
            </a:pPr>
            <a:endParaRPr lang="en-GB" sz="2400" dirty="0"/>
          </a:p>
          <a:p>
            <a:pPr marL="514350" indent="-514350">
              <a:buFont typeface="+mj-lt"/>
              <a:buAutoNum type="arabicPeriod"/>
            </a:pPr>
            <a:r>
              <a:rPr lang="en-GB" sz="2400" dirty="0"/>
              <a:t>“Him” and “His” have capital letters. Do you think this was done deliberately and if so, why?</a:t>
            </a:r>
            <a:endParaRPr lang="en-GB" sz="2400" b="1" dirty="0"/>
          </a:p>
          <a:p>
            <a:pPr marL="971550" lvl="1" indent="-514350">
              <a:buFont typeface="+mj-lt"/>
              <a:buAutoNum type="alphaLcParenR"/>
            </a:pPr>
            <a:endParaRPr lang="en-US" sz="2400" dirty="0"/>
          </a:p>
        </p:txBody>
      </p:sp>
    </p:spTree>
    <p:extLst>
      <p:ext uri="{BB962C8B-B14F-4D97-AF65-F5344CB8AC3E}">
        <p14:creationId xmlns:p14="http://schemas.microsoft.com/office/powerpoint/2010/main" val="2062133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479376" y="1340768"/>
            <a:ext cx="6094520" cy="769441"/>
          </a:xfrm>
          <a:prstGeom prst="rect">
            <a:avLst/>
          </a:prstGeom>
          <a:noFill/>
        </p:spPr>
        <p:txBody>
          <a:bodyPr wrap="square">
            <a:spAutoFit/>
          </a:bodyPr>
          <a:lstStyle/>
          <a:p>
            <a:r>
              <a:rPr lang="en-GB" sz="4400" dirty="0">
                <a:solidFill>
                  <a:schemeClr val="accent2">
                    <a:lumMod val="75000"/>
                  </a:schemeClr>
                </a:solidFill>
                <a:latin typeface="+mj-lt"/>
              </a:rPr>
              <a:t>Challenge Questions</a:t>
            </a:r>
          </a:p>
        </p:txBody>
      </p:sp>
      <p:sp>
        <p:nvSpPr>
          <p:cNvPr id="2" name="TextBox 1">
            <a:extLst>
              <a:ext uri="{FF2B5EF4-FFF2-40B4-BE49-F238E27FC236}">
                <a16:creationId xmlns:a16="http://schemas.microsoft.com/office/drawing/2014/main" id="{E56A3DA9-1542-9886-BA56-7E8215E19A93}"/>
              </a:ext>
            </a:extLst>
          </p:cNvPr>
          <p:cNvSpPr txBox="1"/>
          <p:nvPr/>
        </p:nvSpPr>
        <p:spPr>
          <a:xfrm>
            <a:off x="1343472" y="2636912"/>
            <a:ext cx="10441160" cy="3924151"/>
          </a:xfrm>
          <a:prstGeom prst="rect">
            <a:avLst/>
          </a:prstGeom>
          <a:noFill/>
        </p:spPr>
        <p:txBody>
          <a:bodyPr wrap="square" rtlCol="0">
            <a:spAutoFit/>
          </a:bodyPr>
          <a:lstStyle/>
          <a:p>
            <a:pPr marL="457200" indent="-457200">
              <a:spcAft>
                <a:spcPts val="1000"/>
              </a:spcAft>
              <a:buAutoNum type="arabicPeriod"/>
            </a:pPr>
            <a:r>
              <a:rPr lang="en-GB" sz="2800" dirty="0"/>
              <a:t>Italy is credited with having the first fascist movement. After studying Mussolini’s fascists and their actions, can you think of how groups in other European countries might have been inspired by Italy?</a:t>
            </a:r>
          </a:p>
          <a:p>
            <a:pPr marL="457200" indent="-457200">
              <a:spcAft>
                <a:spcPts val="1000"/>
              </a:spcAft>
              <a:buAutoNum type="arabicPeriod"/>
            </a:pPr>
            <a:endParaRPr lang="en-GB" sz="2800" dirty="0"/>
          </a:p>
          <a:p>
            <a:pPr marL="457200" indent="-457200">
              <a:spcAft>
                <a:spcPts val="1000"/>
              </a:spcAft>
              <a:buAutoNum type="arabicPeriod"/>
            </a:pPr>
            <a:r>
              <a:rPr lang="en-GB" sz="2800" dirty="0"/>
              <a:t>Why might ordinary people have supported the Fascists in Italy?</a:t>
            </a:r>
          </a:p>
          <a:p>
            <a:pPr marL="457200" indent="-457200">
              <a:spcAft>
                <a:spcPts val="1000"/>
              </a:spcAft>
              <a:buAutoNum type="arabicPeriod"/>
            </a:pPr>
            <a:endParaRPr lang="en-GB" sz="2800" dirty="0"/>
          </a:p>
        </p:txBody>
      </p:sp>
    </p:spTree>
    <p:extLst>
      <p:ext uri="{BB962C8B-B14F-4D97-AF65-F5344CB8AC3E}">
        <p14:creationId xmlns:p14="http://schemas.microsoft.com/office/powerpoint/2010/main" val="1684566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175602"/>
            <a:ext cx="6094520" cy="769441"/>
          </a:xfrm>
          <a:prstGeom prst="rect">
            <a:avLst/>
          </a:prstGeom>
          <a:noFill/>
        </p:spPr>
        <p:txBody>
          <a:bodyPr wrap="square">
            <a:spAutoFit/>
          </a:bodyPr>
          <a:lstStyle/>
          <a:p>
            <a:r>
              <a:rPr lang="en-GB" sz="4400" dirty="0">
                <a:solidFill>
                  <a:schemeClr val="accent2">
                    <a:lumMod val="75000"/>
                  </a:schemeClr>
                </a:solidFill>
                <a:latin typeface="+mj-lt"/>
              </a:rPr>
              <a:t>Glossary</a:t>
            </a:r>
          </a:p>
        </p:txBody>
      </p:sp>
      <p:sp>
        <p:nvSpPr>
          <p:cNvPr id="2" name="TextBox 1">
            <a:extLst>
              <a:ext uri="{FF2B5EF4-FFF2-40B4-BE49-F238E27FC236}">
                <a16:creationId xmlns:a16="http://schemas.microsoft.com/office/drawing/2014/main" id="{2E28989C-C5D7-A417-1DCA-55C8BF15CF46}"/>
              </a:ext>
            </a:extLst>
          </p:cNvPr>
          <p:cNvSpPr txBox="1"/>
          <p:nvPr/>
        </p:nvSpPr>
        <p:spPr>
          <a:xfrm>
            <a:off x="839416" y="1966193"/>
            <a:ext cx="10945216" cy="5324535"/>
          </a:xfrm>
          <a:prstGeom prst="rect">
            <a:avLst/>
          </a:prstGeom>
          <a:noFill/>
        </p:spPr>
        <p:txBody>
          <a:bodyPr wrap="square" rtlCol="0">
            <a:spAutoFit/>
          </a:bodyPr>
          <a:lstStyle/>
          <a:p>
            <a:pPr>
              <a:lnSpc>
                <a:spcPct val="150000"/>
              </a:lnSpc>
            </a:pPr>
            <a:r>
              <a:rPr lang="en-GB" sz="2000" b="1" dirty="0"/>
              <a:t>Benito Mussolini – </a:t>
            </a:r>
            <a:r>
              <a:rPr lang="en-GB" sz="2000" dirty="0"/>
              <a:t>Leader of the </a:t>
            </a:r>
            <a:r>
              <a:rPr lang="en-US" sz="2000" b="1" dirty="0"/>
              <a:t>Fasci di Combattimento </a:t>
            </a:r>
            <a:r>
              <a:rPr lang="en-US" sz="2000" dirty="0"/>
              <a:t>and </a:t>
            </a:r>
            <a:r>
              <a:rPr lang="en-GB" sz="2000" dirty="0"/>
              <a:t>later the dictator of Italy.</a:t>
            </a:r>
            <a:endParaRPr lang="en-GB" sz="2000" b="1" dirty="0"/>
          </a:p>
          <a:p>
            <a:pPr>
              <a:lnSpc>
                <a:spcPct val="150000"/>
              </a:lnSpc>
            </a:pPr>
            <a:r>
              <a:rPr lang="en-US" sz="2000" b="1" dirty="0"/>
              <a:t>Fasci di Combattimento – </a:t>
            </a:r>
            <a:r>
              <a:rPr lang="en-US" sz="2000" dirty="0"/>
              <a:t>Italian fascist organization started by Benito Mussolini which was the successor to the National Fascist Party.</a:t>
            </a:r>
            <a:endParaRPr lang="en-US" sz="2000" b="1" dirty="0"/>
          </a:p>
          <a:p>
            <a:pPr>
              <a:lnSpc>
                <a:spcPct val="150000"/>
              </a:lnSpc>
            </a:pPr>
            <a:r>
              <a:rPr lang="en-US" sz="2000" b="1" dirty="0"/>
              <a:t>Fascism – </a:t>
            </a:r>
            <a:r>
              <a:rPr lang="en-GB" sz="2000" dirty="0"/>
              <a:t>A form of far-right ultranationalist politics.</a:t>
            </a:r>
            <a:endParaRPr lang="en-US" sz="2000" b="1" dirty="0"/>
          </a:p>
          <a:p>
            <a:pPr>
              <a:lnSpc>
                <a:spcPct val="150000"/>
              </a:lnSpc>
            </a:pPr>
            <a:r>
              <a:rPr lang="en-US" sz="2000" b="1" dirty="0"/>
              <a:t>Martyr – </a:t>
            </a:r>
            <a:r>
              <a:rPr lang="en-US" sz="2000" dirty="0"/>
              <a:t>A person who dies for their beliefs. </a:t>
            </a:r>
          </a:p>
          <a:p>
            <a:pPr>
              <a:lnSpc>
                <a:spcPct val="150000"/>
              </a:lnSpc>
            </a:pPr>
            <a:r>
              <a:rPr lang="en-US" sz="2000" b="1" dirty="0"/>
              <a:t>Nationalism – </a:t>
            </a:r>
            <a:r>
              <a:rPr lang="en-US" sz="2000" dirty="0"/>
              <a:t>identification with one’s own nation and support for the nation’s interests.</a:t>
            </a:r>
            <a:endParaRPr lang="en-US" sz="2000" b="1" dirty="0"/>
          </a:p>
          <a:p>
            <a:pPr>
              <a:lnSpc>
                <a:spcPct val="150000"/>
              </a:lnSpc>
            </a:pPr>
            <a:r>
              <a:rPr lang="en-US" sz="2000" b="1" dirty="0"/>
              <a:t>Retaliation – </a:t>
            </a:r>
            <a:r>
              <a:rPr lang="en-US" sz="2000" dirty="0"/>
              <a:t>Returning an attack; revenge.</a:t>
            </a:r>
            <a:endParaRPr lang="en-US" sz="2000" b="1" dirty="0"/>
          </a:p>
          <a:p>
            <a:pPr>
              <a:lnSpc>
                <a:spcPct val="150000"/>
              </a:lnSpc>
            </a:pPr>
            <a:r>
              <a:rPr lang="en-US" sz="2000" b="1" dirty="0"/>
              <a:t>Ultranationalism – </a:t>
            </a:r>
            <a:r>
              <a:rPr lang="en-US" sz="2000" dirty="0"/>
              <a:t>Extreme nationalism in which one’s own nation is viewed as having total supremacy over other nations.</a:t>
            </a:r>
            <a:endParaRPr lang="en-US" sz="2000" b="1" dirty="0"/>
          </a:p>
          <a:p>
            <a:pPr>
              <a:lnSpc>
                <a:spcPct val="150000"/>
              </a:lnSpc>
            </a:pPr>
            <a:r>
              <a:rPr lang="en-US" sz="2000" b="1" dirty="0"/>
              <a:t>Veteran – </a:t>
            </a:r>
            <a:r>
              <a:rPr lang="en-US" sz="2000" dirty="0"/>
              <a:t>Someone who has served in the army during wartime.</a:t>
            </a:r>
            <a:endParaRPr lang="en-US" sz="2000" b="1" dirty="0"/>
          </a:p>
          <a:p>
            <a:endParaRPr lang="en-US" sz="2000" b="1" dirty="0"/>
          </a:p>
          <a:p>
            <a:endParaRPr lang="en-GB" sz="2000" dirty="0"/>
          </a:p>
        </p:txBody>
      </p:sp>
    </p:spTree>
    <p:extLst>
      <p:ext uri="{BB962C8B-B14F-4D97-AF65-F5344CB8AC3E}">
        <p14:creationId xmlns:p14="http://schemas.microsoft.com/office/powerpoint/2010/main" val="2492439825"/>
      </p:ext>
    </p:extLst>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9906</TotalTime>
  <Words>2040</Words>
  <Application>Microsoft Office PowerPoint</Application>
  <PresentationFormat>Widescreen</PresentationFormat>
  <Paragraphs>118</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SimSun</vt:lpstr>
      <vt:lpstr>Arial</vt:lpstr>
      <vt:lpstr>Arial Unicode MS</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Roland CLark</dc:creator>
  <cp:lastModifiedBy>Clark, Roland</cp:lastModifiedBy>
  <cp:revision>17</cp:revision>
  <dcterms:created xsi:type="dcterms:W3CDTF">2022-06-23T13:40:32Z</dcterms:created>
  <dcterms:modified xsi:type="dcterms:W3CDTF">2024-08-13T11:36:09Z</dcterms:modified>
</cp:coreProperties>
</file>