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7" r:id="rId3"/>
    <p:sldId id="280" r:id="rId4"/>
    <p:sldId id="286" r:id="rId5"/>
    <p:sldId id="258" r:id="rId6"/>
    <p:sldId id="259" r:id="rId7"/>
    <p:sldId id="287" r:id="rId8"/>
    <p:sldId id="263" r:id="rId9"/>
    <p:sldId id="279" r:id="rId10"/>
    <p:sldId id="264" r:id="rId11"/>
    <p:sldId id="284" r:id="rId12"/>
    <p:sldId id="285" r:id="rId13"/>
    <p:sldId id="261" r:id="rId14"/>
    <p:sldId id="288" r:id="rId15"/>
    <p:sldId id="273" r:id="rId16"/>
    <p:sldId id="274" r:id="rId17"/>
    <p:sldId id="289" r:id="rId18"/>
    <p:sldId id="271" r:id="rId19"/>
    <p:sldId id="272" r:id="rId20"/>
    <p:sldId id="290" r:id="rId21"/>
    <p:sldId id="265" r:id="rId22"/>
    <p:sldId id="269" r:id="rId23"/>
    <p:sldId id="268" r:id="rId24"/>
    <p:sldId id="27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71808F3-11F1-4B1A-91E0-5AE513D63BBB}">
          <p14:sldIdLst>
            <p14:sldId id="260"/>
            <p14:sldId id="257"/>
            <p14:sldId id="280"/>
            <p14:sldId id="286"/>
            <p14:sldId id="258"/>
            <p14:sldId id="259"/>
            <p14:sldId id="287"/>
            <p14:sldId id="263"/>
            <p14:sldId id="279"/>
            <p14:sldId id="264"/>
            <p14:sldId id="284"/>
            <p14:sldId id="285"/>
            <p14:sldId id="261"/>
            <p14:sldId id="288"/>
            <p14:sldId id="273"/>
            <p14:sldId id="274"/>
            <p14:sldId id="289"/>
            <p14:sldId id="271"/>
            <p14:sldId id="272"/>
            <p14:sldId id="290"/>
            <p14:sldId id="265"/>
            <p14:sldId id="269"/>
            <p14:sldId id="268"/>
            <p14:sldId id="2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74" autoAdjust="0"/>
    <p:restoredTop sz="94660"/>
  </p:normalViewPr>
  <p:slideViewPr>
    <p:cSldViewPr>
      <p:cViewPr varScale="1">
        <p:scale>
          <a:sx n="86" d="100"/>
          <a:sy n="86" d="100"/>
        </p:scale>
        <p:origin x="5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ridwen Anne Gulmohamed" userId="857029b36bad43fb" providerId="LiveId" clId="{29AF939F-C96F-43BA-A0E8-46CF01F9F633}"/>
    <pc:docChg chg="undo custSel modSld">
      <pc:chgData name="Ceridwen Anne Gulmohamed" userId="857029b36bad43fb" providerId="LiveId" clId="{29AF939F-C96F-43BA-A0E8-46CF01F9F633}" dt="2022-07-05T04:49:44.450" v="4" actId="20577"/>
      <pc:docMkLst>
        <pc:docMk/>
      </pc:docMkLst>
      <pc:sldChg chg="modSp mod">
        <pc:chgData name="Ceridwen Anne Gulmohamed" userId="857029b36bad43fb" providerId="LiveId" clId="{29AF939F-C96F-43BA-A0E8-46CF01F9F633}" dt="2022-07-05T04:35:08.734" v="3" actId="1076"/>
        <pc:sldMkLst>
          <pc:docMk/>
          <pc:sldMk cId="244236041" sldId="258"/>
        </pc:sldMkLst>
        <pc:spChg chg="mod">
          <ac:chgData name="Ceridwen Anne Gulmohamed" userId="857029b36bad43fb" providerId="LiveId" clId="{29AF939F-C96F-43BA-A0E8-46CF01F9F633}" dt="2022-07-05T04:35:08.734" v="3" actId="1076"/>
          <ac:spMkLst>
            <pc:docMk/>
            <pc:sldMk cId="244236041" sldId="258"/>
            <ac:spMk id="3" creationId="{3770349F-62BC-7369-42B3-DDC1AF3DFDF3}"/>
          </ac:spMkLst>
        </pc:spChg>
      </pc:sldChg>
      <pc:sldChg chg="modSp mod">
        <pc:chgData name="Ceridwen Anne Gulmohamed" userId="857029b36bad43fb" providerId="LiveId" clId="{29AF939F-C96F-43BA-A0E8-46CF01F9F633}" dt="2022-07-05T04:49:44.450" v="4" actId="20577"/>
        <pc:sldMkLst>
          <pc:docMk/>
          <pc:sldMk cId="2747524904" sldId="268"/>
        </pc:sldMkLst>
        <pc:spChg chg="mod">
          <ac:chgData name="Ceridwen Anne Gulmohamed" userId="857029b36bad43fb" providerId="LiveId" clId="{29AF939F-C96F-43BA-A0E8-46CF01F9F633}" dt="2022-07-05T04:49:44.450" v="4" actId="20577"/>
          <ac:spMkLst>
            <pc:docMk/>
            <pc:sldMk cId="2747524904" sldId="268"/>
            <ac:spMk id="3" creationId="{092495ED-1CCD-B213-BB26-75AABD8A4463}"/>
          </ac:spMkLst>
        </pc:spChg>
      </pc:sldChg>
      <pc:sldChg chg="modSp mod">
        <pc:chgData name="Ceridwen Anne Gulmohamed" userId="857029b36bad43fb" providerId="LiveId" clId="{29AF939F-C96F-43BA-A0E8-46CF01F9F633}" dt="2022-06-30T09:56:28.471" v="1" actId="27636"/>
        <pc:sldMkLst>
          <pc:docMk/>
          <pc:sldMk cId="616304652" sldId="287"/>
        </pc:sldMkLst>
        <pc:spChg chg="mod">
          <ac:chgData name="Ceridwen Anne Gulmohamed" userId="857029b36bad43fb" providerId="LiveId" clId="{29AF939F-C96F-43BA-A0E8-46CF01F9F633}" dt="2022-06-30T09:56:28.471" v="1" actId="27636"/>
          <ac:spMkLst>
            <pc:docMk/>
            <pc:sldMk cId="616304652" sldId="287"/>
            <ac:spMk id="3" creationId="{213FF3AA-75BA-117C-70B2-9897B888F59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9A4CC-D49C-6643-5C4D-E2A34000EC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10DAC09-6013-DCC8-ECEF-2F2D31087D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AFE7019-6769-EE32-7A1D-A1FBA9D17583}"/>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5" name="Footer Placeholder 4">
            <a:extLst>
              <a:ext uri="{FF2B5EF4-FFF2-40B4-BE49-F238E27FC236}">
                <a16:creationId xmlns:a16="http://schemas.microsoft.com/office/drawing/2014/main" id="{19B95179-A176-2D38-CCB0-1F53D1810C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861FDA-CA73-FC1C-32A7-F8D0E74B5023}"/>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1408553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FD6C0-2761-4D90-8921-12F477E9BD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3F1BE1E-22DA-5CAC-3936-AE8FF8FB04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058395-DF39-D82A-72A2-E4E4D609052F}"/>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5" name="Footer Placeholder 4">
            <a:extLst>
              <a:ext uri="{FF2B5EF4-FFF2-40B4-BE49-F238E27FC236}">
                <a16:creationId xmlns:a16="http://schemas.microsoft.com/office/drawing/2014/main" id="{36280768-5D41-2AC2-9DCF-F105089B49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7E9538-9A8F-B787-F49B-B9CDDF876CCE}"/>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1222431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35FA4-6A87-0323-BCC9-67F1E6896A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6E7E87C-9FE3-56AC-677C-9C893C37F5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FFC509-FD3A-9EC5-EB61-CE51DDDA747A}"/>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5" name="Footer Placeholder 4">
            <a:extLst>
              <a:ext uri="{FF2B5EF4-FFF2-40B4-BE49-F238E27FC236}">
                <a16:creationId xmlns:a16="http://schemas.microsoft.com/office/drawing/2014/main" id="{7D43A659-6348-C67C-CCCE-094B5D390A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C2FE38-72B0-146C-7E54-26C3C1F0634D}"/>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3135052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6223-EC10-47DB-2A2B-C8C901DC581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45F14A3-84F6-9E7F-93C4-651FA65799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1D80426-E75B-7B61-25C3-161D37231D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8210172-80A4-5738-BFD3-7828655FDB2B}"/>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6" name="Footer Placeholder 5">
            <a:extLst>
              <a:ext uri="{FF2B5EF4-FFF2-40B4-BE49-F238E27FC236}">
                <a16:creationId xmlns:a16="http://schemas.microsoft.com/office/drawing/2014/main" id="{9C75C22A-7059-5BE7-5BD5-2C606C5D61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480F182-B4FC-E6A8-4F12-5C81B95FF5E1}"/>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762026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76807-97BA-1A7A-9D42-3F1369585E6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B0324DC-C4E2-809B-59A9-A041830497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7A0ADB-4858-73DC-5479-7CE3A81962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9B70756-69BB-2195-57C9-DB2064C19B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D68BD2-AD4F-8436-EAF5-427A03D7CB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923724B-1AFD-83C7-91D0-AF5FD958A0D5}"/>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8" name="Footer Placeholder 7">
            <a:extLst>
              <a:ext uri="{FF2B5EF4-FFF2-40B4-BE49-F238E27FC236}">
                <a16:creationId xmlns:a16="http://schemas.microsoft.com/office/drawing/2014/main" id="{08FF0EFC-ED44-1121-7CDF-F380A8550DB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C3F36C2-DEA2-C45C-399A-61A2191E51FA}"/>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3682941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DB4D1-BFDD-8328-1E69-C86A1E506FB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4CCB8E6-6C89-8A13-42E4-9B67D56C0371}"/>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4" name="Footer Placeholder 3">
            <a:extLst>
              <a:ext uri="{FF2B5EF4-FFF2-40B4-BE49-F238E27FC236}">
                <a16:creationId xmlns:a16="http://schemas.microsoft.com/office/drawing/2014/main" id="{B1A3CC82-53BC-13D6-8FE3-FD2F736DFC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A99D477-EE3C-9C0A-1AD3-C0CD813EB9D2}"/>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598499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3115F-69C6-5609-1100-739E16BCBD42}"/>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3" name="Footer Placeholder 2">
            <a:extLst>
              <a:ext uri="{FF2B5EF4-FFF2-40B4-BE49-F238E27FC236}">
                <a16:creationId xmlns:a16="http://schemas.microsoft.com/office/drawing/2014/main" id="{5A18A92C-1748-448C-707B-ACA9ED1CF9F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98B4118-4C62-3C79-EE3A-6778D526001E}"/>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907715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CEB02-433D-62C3-BB82-14451DF979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FE0FBBE-2322-E411-7478-D2554E0DBC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0558547-DE68-EB99-BD9C-F5BA3E96A5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FABBBB-8E9C-AD71-7A98-DC66A76F6514}"/>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6" name="Footer Placeholder 5">
            <a:extLst>
              <a:ext uri="{FF2B5EF4-FFF2-40B4-BE49-F238E27FC236}">
                <a16:creationId xmlns:a16="http://schemas.microsoft.com/office/drawing/2014/main" id="{30E8B65C-74FA-A4E7-4923-4A4531A807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64767A-4350-8B5F-9190-E7AA6BA1612E}"/>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3747092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9A5CC-9E23-62D5-01AF-70D3511D6A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51E084C-DA2F-570B-94AC-0026DD6156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210DC7A-A1A5-FA09-F790-B6AB69CEE6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D9BED0-CF17-262A-2FDF-8A5590F4AA51}"/>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6" name="Footer Placeholder 5">
            <a:extLst>
              <a:ext uri="{FF2B5EF4-FFF2-40B4-BE49-F238E27FC236}">
                <a16:creationId xmlns:a16="http://schemas.microsoft.com/office/drawing/2014/main" id="{91D975CF-61CC-945B-E12B-30127A9993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54A510-229F-25D2-9FBD-879A5AFBF25A}"/>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1664287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7D92A-420B-DE67-AE67-7227B9C1F3E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D1C92B8-E138-F8D0-60B8-16B1EC2315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84F958-16E7-BAB7-69FA-71CED25BC2D3}"/>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5" name="Footer Placeholder 4">
            <a:extLst>
              <a:ext uri="{FF2B5EF4-FFF2-40B4-BE49-F238E27FC236}">
                <a16:creationId xmlns:a16="http://schemas.microsoft.com/office/drawing/2014/main" id="{C2AE9752-FA83-E0CC-966C-1F8CCE8191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A24B0D-E064-1C6C-EF56-015EF98214E0}"/>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917283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027F2B-A409-9FEB-5C4E-CD65E03C42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291415-9D21-3EED-FD95-DC9C14079D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008BC8-A489-92F7-0817-3EBB1B4769EF}"/>
              </a:ext>
            </a:extLst>
          </p:cNvPr>
          <p:cNvSpPr>
            <a:spLocks noGrp="1"/>
          </p:cNvSpPr>
          <p:nvPr>
            <p:ph type="dt" sz="half" idx="10"/>
          </p:nvPr>
        </p:nvSpPr>
        <p:spPr/>
        <p:txBody>
          <a:bodyPr/>
          <a:lstStyle/>
          <a:p>
            <a:fld id="{2A1C4FBF-7539-4968-B252-63D497A92793}" type="datetimeFigureOut">
              <a:rPr lang="en-GB" smtClean="0"/>
              <a:t>13/08/2024</a:t>
            </a:fld>
            <a:endParaRPr lang="en-GB"/>
          </a:p>
        </p:txBody>
      </p:sp>
      <p:sp>
        <p:nvSpPr>
          <p:cNvPr id="5" name="Footer Placeholder 4">
            <a:extLst>
              <a:ext uri="{FF2B5EF4-FFF2-40B4-BE49-F238E27FC236}">
                <a16:creationId xmlns:a16="http://schemas.microsoft.com/office/drawing/2014/main" id="{0CE099D8-4B91-2141-20A9-6A215E50B3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D5134E-EE75-C427-5C00-21BCEFB3D6DC}"/>
              </a:ext>
            </a:extLst>
          </p:cNvPr>
          <p:cNvSpPr>
            <a:spLocks noGrp="1"/>
          </p:cNvSpPr>
          <p:nvPr>
            <p:ph type="sldNum" sz="quarter" idx="12"/>
          </p:nvPr>
        </p:nvSpPr>
        <p:spPr/>
        <p:txBody>
          <a:bodyPr/>
          <a:lstStyle/>
          <a:p>
            <a:fld id="{693E7C3D-B954-4B4C-A2FB-88C8DF92A455}" type="slidenum">
              <a:rPr lang="en-GB" smtClean="0"/>
              <a:t>‹#›</a:t>
            </a:fld>
            <a:endParaRPr lang="en-GB"/>
          </a:p>
        </p:txBody>
      </p:sp>
    </p:spTree>
    <p:extLst>
      <p:ext uri="{BB962C8B-B14F-4D97-AF65-F5344CB8AC3E}">
        <p14:creationId xmlns:p14="http://schemas.microsoft.com/office/powerpoint/2010/main" val="3859800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89A098-61F6-91BD-DF41-E7D9BC9A5F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0CE8525-0723-B48B-8384-00C0DEDBB9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77C2F4-A784-C3D3-A854-1E6953FF4F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1C4FBF-7539-4968-B252-63D497A92793}" type="datetimeFigureOut">
              <a:rPr lang="en-GB" smtClean="0"/>
              <a:t>13/08/2024</a:t>
            </a:fld>
            <a:endParaRPr lang="en-GB"/>
          </a:p>
        </p:txBody>
      </p:sp>
      <p:sp>
        <p:nvSpPr>
          <p:cNvPr id="5" name="Footer Placeholder 4">
            <a:extLst>
              <a:ext uri="{FF2B5EF4-FFF2-40B4-BE49-F238E27FC236}">
                <a16:creationId xmlns:a16="http://schemas.microsoft.com/office/drawing/2014/main" id="{EC824415-1715-81DD-FBB7-C1719A7A9A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9B3477-D78E-435B-1A63-3173B61D20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3E7C3D-B954-4B4C-A2FB-88C8DF92A455}" type="slidenum">
              <a:rPr lang="en-GB" smtClean="0"/>
              <a:t>‹#›</a:t>
            </a:fld>
            <a:endParaRPr lang="en-GB"/>
          </a:p>
        </p:txBody>
      </p:sp>
    </p:spTree>
    <p:extLst>
      <p:ext uri="{BB962C8B-B14F-4D97-AF65-F5344CB8AC3E}">
        <p14:creationId xmlns:p14="http://schemas.microsoft.com/office/powerpoint/2010/main" val="1843022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AD0629-0335-7BB2-F1EA-D0E071B716A9}"/>
              </a:ext>
            </a:extLst>
          </p:cNvPr>
          <p:cNvSpPr txBox="1"/>
          <p:nvPr/>
        </p:nvSpPr>
        <p:spPr>
          <a:xfrm>
            <a:off x="3013230" y="1916832"/>
            <a:ext cx="6165540" cy="2308324"/>
          </a:xfrm>
          <a:prstGeom prst="rect">
            <a:avLst/>
          </a:prstGeom>
          <a:noFill/>
        </p:spPr>
        <p:txBody>
          <a:bodyPr wrap="square">
            <a:spAutoFit/>
          </a:bodyPr>
          <a:lstStyle/>
          <a:p>
            <a:r>
              <a:rPr lang="en-US" sz="7200" dirty="0">
                <a:solidFill>
                  <a:schemeClr val="accent2">
                    <a:lumMod val="75000"/>
                  </a:schemeClr>
                </a:solidFill>
                <a:latin typeface="+mj-lt"/>
              </a:rPr>
              <a:t>Nazis on their Way to Power</a:t>
            </a:r>
            <a:endParaRPr lang="en-GB" sz="7200" dirty="0">
              <a:solidFill>
                <a:schemeClr val="accent2">
                  <a:lumMod val="75000"/>
                </a:schemeClr>
              </a:solidFill>
              <a:latin typeface="+mj-lt"/>
            </a:endParaRPr>
          </a:p>
        </p:txBody>
      </p:sp>
      <p:pic>
        <p:nvPicPr>
          <p:cNvPr id="3" name="Picture 2" descr="A picture containing diagram&#10;&#10;Description automatically generated">
            <a:extLst>
              <a:ext uri="{FF2B5EF4-FFF2-40B4-BE49-F238E27FC236}">
                <a16:creationId xmlns:a16="http://schemas.microsoft.com/office/drawing/2014/main" id="{8471CB86-2047-339A-DFC5-799251AF6B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890" y="4923239"/>
            <a:ext cx="596489" cy="980727"/>
          </a:xfrm>
          <a:prstGeom prst="rect">
            <a:avLst/>
          </a:prstGeom>
        </p:spPr>
      </p:pic>
      <p:pic>
        <p:nvPicPr>
          <p:cNvPr id="4" name="Picture 3" descr="Logo&#10;&#10;Description automatically generated">
            <a:extLst>
              <a:ext uri="{FF2B5EF4-FFF2-40B4-BE49-F238E27FC236}">
                <a16:creationId xmlns:a16="http://schemas.microsoft.com/office/drawing/2014/main" id="{5D2733EC-08F3-FD29-539A-3D0FFC2C2A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2544" y="5013176"/>
            <a:ext cx="820626" cy="800852"/>
          </a:xfrm>
          <a:prstGeom prst="rect">
            <a:avLst/>
          </a:prstGeom>
        </p:spPr>
      </p:pic>
      <p:sp>
        <p:nvSpPr>
          <p:cNvPr id="5" name="TextBox 4">
            <a:extLst>
              <a:ext uri="{FF2B5EF4-FFF2-40B4-BE49-F238E27FC236}">
                <a16:creationId xmlns:a16="http://schemas.microsoft.com/office/drawing/2014/main" id="{02AF5CEA-736F-3EA3-3EFA-C5BC6B8B1DA9}"/>
              </a:ext>
            </a:extLst>
          </p:cNvPr>
          <p:cNvSpPr txBox="1"/>
          <p:nvPr/>
        </p:nvSpPr>
        <p:spPr>
          <a:xfrm>
            <a:off x="1444018" y="5075878"/>
            <a:ext cx="9735732" cy="400110"/>
          </a:xfrm>
          <a:prstGeom prst="rect">
            <a:avLst/>
          </a:prstGeom>
          <a:noFill/>
        </p:spPr>
        <p:txBody>
          <a:bodyPr wrap="square" rtlCol="0">
            <a:spAutoFit/>
          </a:bodyPr>
          <a:lstStyle/>
          <a:p>
            <a:r>
              <a:rPr lang="en-US" sz="2000" dirty="0"/>
              <a:t>Ceridwen Gulmohamed          Alice Yardley          Roland Clark          Tim Grady</a:t>
            </a:r>
            <a:endParaRPr lang="en-GB" sz="2000" dirty="0"/>
          </a:p>
        </p:txBody>
      </p:sp>
      <p:sp>
        <p:nvSpPr>
          <p:cNvPr id="7" name="TextBox 6">
            <a:extLst>
              <a:ext uri="{FF2B5EF4-FFF2-40B4-BE49-F238E27FC236}">
                <a16:creationId xmlns:a16="http://schemas.microsoft.com/office/drawing/2014/main" id="{C34211C4-484A-D430-1718-F241C6278A7B}"/>
              </a:ext>
            </a:extLst>
          </p:cNvPr>
          <p:cNvSpPr txBox="1"/>
          <p:nvPr/>
        </p:nvSpPr>
        <p:spPr>
          <a:xfrm>
            <a:off x="2135560" y="6003544"/>
            <a:ext cx="7704856" cy="646331"/>
          </a:xfrm>
          <a:prstGeom prst="rect">
            <a:avLst/>
          </a:prstGeom>
          <a:noFill/>
        </p:spPr>
        <p:txBody>
          <a:bodyPr wrap="square">
            <a:spAutoFit/>
          </a:bodyPr>
          <a:lstStyle/>
          <a:p>
            <a:pPr algn="ctr"/>
            <a:r>
              <a:rPr lang="en-GB" dirty="0"/>
              <a:t>All sources are taken from Roland Clark and Tim Grady eds., </a:t>
            </a:r>
          </a:p>
          <a:p>
            <a:pPr algn="ctr"/>
            <a:r>
              <a:rPr lang="en-GB" i="1" dirty="0"/>
              <a:t>European Fascist Movements: A Sourcebook </a:t>
            </a:r>
            <a:r>
              <a:rPr lang="en-GB" dirty="0"/>
              <a:t>(London: Routledge, 2023).</a:t>
            </a:r>
          </a:p>
        </p:txBody>
      </p:sp>
    </p:spTree>
    <p:extLst>
      <p:ext uri="{BB962C8B-B14F-4D97-AF65-F5344CB8AC3E}">
        <p14:creationId xmlns:p14="http://schemas.microsoft.com/office/powerpoint/2010/main" val="2701200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B345CE-0E6C-C232-2944-89EBB28D8DE3}"/>
              </a:ext>
            </a:extLst>
          </p:cNvPr>
          <p:cNvSpPr txBox="1"/>
          <p:nvPr/>
        </p:nvSpPr>
        <p:spPr>
          <a:xfrm>
            <a:off x="479376" y="1196752"/>
            <a:ext cx="6094520" cy="769441"/>
          </a:xfrm>
          <a:prstGeom prst="rect">
            <a:avLst/>
          </a:prstGeom>
          <a:noFill/>
        </p:spPr>
        <p:txBody>
          <a:bodyPr wrap="square">
            <a:spAutoFit/>
          </a:bodyPr>
          <a:lstStyle/>
          <a:p>
            <a:r>
              <a:rPr lang="en-GB" sz="4400" dirty="0">
                <a:solidFill>
                  <a:schemeClr val="accent2">
                    <a:lumMod val="75000"/>
                  </a:schemeClr>
                </a:solidFill>
                <a:latin typeface="+mj-lt"/>
              </a:rPr>
              <a:t>Learning Outcomes</a:t>
            </a:r>
          </a:p>
        </p:txBody>
      </p:sp>
      <p:sp>
        <p:nvSpPr>
          <p:cNvPr id="5" name="TextBox 4">
            <a:extLst>
              <a:ext uri="{FF2B5EF4-FFF2-40B4-BE49-F238E27FC236}">
                <a16:creationId xmlns:a16="http://schemas.microsoft.com/office/drawing/2014/main" id="{8D037539-7127-E95C-60F6-281846900633}"/>
              </a:ext>
            </a:extLst>
          </p:cNvPr>
          <p:cNvSpPr txBox="1"/>
          <p:nvPr/>
        </p:nvSpPr>
        <p:spPr>
          <a:xfrm>
            <a:off x="1199456" y="2060848"/>
            <a:ext cx="10441160" cy="4339650"/>
          </a:xfrm>
          <a:prstGeom prst="rect">
            <a:avLst/>
          </a:prstGeom>
          <a:noFill/>
        </p:spPr>
        <p:txBody>
          <a:bodyPr wrap="square">
            <a:spAutoFit/>
          </a:bodyPr>
          <a:lstStyle/>
          <a:p>
            <a:pPr marL="342900" indent="-342900">
              <a:spcAft>
                <a:spcPts val="1800"/>
              </a:spcAft>
              <a:buFont typeface="+mj-lt"/>
              <a:buAutoNum type="arabicPeriod"/>
            </a:pPr>
            <a:r>
              <a:rPr lang="en-US" sz="2400" dirty="0"/>
              <a:t>Know and understand the factors influencing the rise of Nazism in Germany</a:t>
            </a:r>
          </a:p>
          <a:p>
            <a:pPr marL="342900" indent="-342900">
              <a:spcAft>
                <a:spcPts val="1800"/>
              </a:spcAft>
              <a:buFont typeface="+mj-lt"/>
              <a:buAutoNum type="arabicPeriod"/>
            </a:pPr>
            <a:r>
              <a:rPr lang="en-US" sz="2400" dirty="0"/>
              <a:t>Gain and deploy a historically grounded understanding of abstract terms such as paramilitarism, antisemitism, Empire </a:t>
            </a:r>
          </a:p>
          <a:p>
            <a:pPr marL="342900" indent="-342900">
              <a:spcAft>
                <a:spcPts val="1800"/>
              </a:spcAft>
              <a:buFont typeface="+mj-lt"/>
              <a:buAutoNum type="arabicPeriod"/>
            </a:pPr>
            <a:r>
              <a:rPr lang="en-US" sz="2400" dirty="0"/>
              <a:t>Understand historical concepts such as continuity and change, cause and consequence and use them to create structured accounts, including written narratives and analyses</a:t>
            </a:r>
          </a:p>
          <a:p>
            <a:pPr marL="342900" indent="-342900">
              <a:spcAft>
                <a:spcPts val="1800"/>
              </a:spcAft>
              <a:buFont typeface="+mj-lt"/>
              <a:buAutoNum type="arabicPeriod"/>
            </a:pPr>
            <a:r>
              <a:rPr lang="en-US" sz="2400" dirty="0"/>
              <a:t>Use evidence to make historical claims</a:t>
            </a:r>
          </a:p>
          <a:p>
            <a:pPr marL="342900" indent="-342900">
              <a:spcAft>
                <a:spcPts val="1800"/>
              </a:spcAft>
              <a:buFont typeface="+mj-lt"/>
              <a:buAutoNum type="arabicPeriod"/>
            </a:pPr>
            <a:r>
              <a:rPr lang="en-US" sz="2400" dirty="0"/>
              <a:t>Understand how gender shaped Nazi politics and actions </a:t>
            </a:r>
          </a:p>
        </p:txBody>
      </p:sp>
    </p:spTree>
    <p:extLst>
      <p:ext uri="{BB962C8B-B14F-4D97-AF65-F5344CB8AC3E}">
        <p14:creationId xmlns:p14="http://schemas.microsoft.com/office/powerpoint/2010/main" val="838463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45D3F-2CD9-62E3-ADC4-A5F6BAA5A639}"/>
              </a:ext>
            </a:extLst>
          </p:cNvPr>
          <p:cNvSpPr>
            <a:spLocks noGrp="1"/>
          </p:cNvSpPr>
          <p:nvPr>
            <p:ph type="title"/>
          </p:nvPr>
        </p:nvSpPr>
        <p:spPr>
          <a:xfrm>
            <a:off x="191344" y="951309"/>
            <a:ext cx="10515600" cy="1325563"/>
          </a:xfrm>
        </p:spPr>
        <p:txBody>
          <a:bodyPr/>
          <a:lstStyle/>
          <a:p>
            <a:r>
              <a:rPr lang="en-GB" dirty="0">
                <a:solidFill>
                  <a:schemeClr val="accent2">
                    <a:lumMod val="75000"/>
                  </a:schemeClr>
                </a:solidFill>
                <a:ea typeface="+mn-ea"/>
                <a:cs typeface="+mn-cs"/>
              </a:rPr>
              <a:t>Brief Timeline</a:t>
            </a:r>
          </a:p>
        </p:txBody>
      </p:sp>
      <p:sp>
        <p:nvSpPr>
          <p:cNvPr id="3" name="Content Placeholder 2">
            <a:extLst>
              <a:ext uri="{FF2B5EF4-FFF2-40B4-BE49-F238E27FC236}">
                <a16:creationId xmlns:a16="http://schemas.microsoft.com/office/drawing/2014/main" id="{213FF3AA-75BA-117C-70B2-9897B888F596}"/>
              </a:ext>
            </a:extLst>
          </p:cNvPr>
          <p:cNvSpPr>
            <a:spLocks noGrp="1"/>
          </p:cNvSpPr>
          <p:nvPr>
            <p:ph idx="1"/>
          </p:nvPr>
        </p:nvSpPr>
        <p:spPr>
          <a:xfrm>
            <a:off x="910208" y="2276872"/>
            <a:ext cx="11090448" cy="4351338"/>
          </a:xfrm>
        </p:spPr>
        <p:txBody>
          <a:bodyPr>
            <a:normAutofit fontScale="77500" lnSpcReduction="20000"/>
          </a:bodyPr>
          <a:lstStyle/>
          <a:p>
            <a:r>
              <a:rPr lang="en-GB" b="1" dirty="0">
                <a:solidFill>
                  <a:srgbClr val="0070C0"/>
                </a:solidFill>
              </a:rPr>
              <a:t>Fascism</a:t>
            </a:r>
            <a:r>
              <a:rPr lang="en-GB" b="1" dirty="0"/>
              <a:t> </a:t>
            </a:r>
            <a:r>
              <a:rPr lang="en-GB" dirty="0"/>
              <a:t>began in the 1920s in Italy, and Mussolini became the first fascist dictator. </a:t>
            </a:r>
          </a:p>
          <a:p>
            <a:r>
              <a:rPr lang="en-GB" dirty="0"/>
              <a:t>January 1919: Drexler set up the German Workers Party which became the Nationalist Socialist German Workers Party in 1920 (also called the NSDAP, or the Nazi Party)</a:t>
            </a:r>
          </a:p>
          <a:p>
            <a:r>
              <a:rPr lang="en-GB" dirty="0"/>
              <a:t>Hitler was born in Austria in 1889 and served in the First World War. He attended a NSDAP meeting in September 1919 and soon became the chairman due to party disputes and his </a:t>
            </a:r>
            <a:r>
              <a:rPr lang="en-GB" b="1" dirty="0">
                <a:solidFill>
                  <a:srgbClr val="0070C0"/>
                </a:solidFill>
              </a:rPr>
              <a:t>oratory</a:t>
            </a:r>
            <a:r>
              <a:rPr lang="en-GB" b="1" dirty="0"/>
              <a:t> </a:t>
            </a:r>
            <a:r>
              <a:rPr lang="en-GB" dirty="0"/>
              <a:t>skills. </a:t>
            </a:r>
          </a:p>
          <a:p>
            <a:r>
              <a:rPr lang="en-GB" dirty="0"/>
              <a:t>1923: Hitler arranged the unsuccessful Munich Putsch (influenced by the Italian March on Rome). He was arrested and wrote </a:t>
            </a:r>
            <a:r>
              <a:rPr lang="en-GB" i="1" dirty="0"/>
              <a:t>Mein Kampf </a:t>
            </a:r>
            <a:r>
              <a:rPr lang="en-GB" dirty="0"/>
              <a:t>(1925) in prison.</a:t>
            </a:r>
          </a:p>
          <a:p>
            <a:r>
              <a:rPr lang="en-GB" dirty="0"/>
              <a:t>After his release in 1924, Hitler successfully reorganised the party and gain support through effective propaganda, encouraging the support of conservative elites who feared Communism.</a:t>
            </a:r>
          </a:p>
          <a:p>
            <a:r>
              <a:rPr lang="en-GB" dirty="0"/>
              <a:t>In July 1932: the Nazi party won 230 seats and in January 1933 Hitler was appointed chancellor after several unsuccessful chancellors.</a:t>
            </a:r>
          </a:p>
        </p:txBody>
      </p:sp>
    </p:spTree>
    <p:extLst>
      <p:ext uri="{BB962C8B-B14F-4D97-AF65-F5344CB8AC3E}">
        <p14:creationId xmlns:p14="http://schemas.microsoft.com/office/powerpoint/2010/main" val="1660260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45D3F-2CD9-62E3-ADC4-A5F6BAA5A639}"/>
              </a:ext>
            </a:extLst>
          </p:cNvPr>
          <p:cNvSpPr>
            <a:spLocks noGrp="1"/>
          </p:cNvSpPr>
          <p:nvPr>
            <p:ph type="title"/>
          </p:nvPr>
        </p:nvSpPr>
        <p:spPr>
          <a:xfrm>
            <a:off x="191344" y="951309"/>
            <a:ext cx="10515600" cy="1325563"/>
          </a:xfrm>
        </p:spPr>
        <p:txBody>
          <a:bodyPr/>
          <a:lstStyle/>
          <a:p>
            <a:r>
              <a:rPr lang="en-GB" dirty="0">
                <a:solidFill>
                  <a:schemeClr val="accent2">
                    <a:lumMod val="75000"/>
                  </a:schemeClr>
                </a:solidFill>
                <a:ea typeface="+mn-ea"/>
                <a:cs typeface="+mn-cs"/>
              </a:rPr>
              <a:t>Nazi Ideology </a:t>
            </a:r>
          </a:p>
        </p:txBody>
      </p:sp>
      <p:sp>
        <p:nvSpPr>
          <p:cNvPr id="3" name="Content Placeholder 2">
            <a:extLst>
              <a:ext uri="{FF2B5EF4-FFF2-40B4-BE49-F238E27FC236}">
                <a16:creationId xmlns:a16="http://schemas.microsoft.com/office/drawing/2014/main" id="{213FF3AA-75BA-117C-70B2-9897B888F596}"/>
              </a:ext>
            </a:extLst>
          </p:cNvPr>
          <p:cNvSpPr>
            <a:spLocks noGrp="1"/>
          </p:cNvSpPr>
          <p:nvPr>
            <p:ph idx="1"/>
          </p:nvPr>
        </p:nvSpPr>
        <p:spPr>
          <a:xfrm>
            <a:off x="838200" y="2276872"/>
            <a:ext cx="10515600" cy="4351338"/>
          </a:xfrm>
        </p:spPr>
        <p:txBody>
          <a:bodyPr>
            <a:normAutofit/>
          </a:bodyPr>
          <a:lstStyle/>
          <a:p>
            <a:pPr marL="0" indent="0">
              <a:buNone/>
            </a:pPr>
            <a:r>
              <a:rPr lang="en-GB" b="1" dirty="0">
                <a:solidFill>
                  <a:srgbClr val="0070C0"/>
                </a:solidFill>
              </a:rPr>
              <a:t>Antisemitism: </a:t>
            </a:r>
            <a:r>
              <a:rPr lang="en-GB" dirty="0"/>
              <a:t>Hostility to or prejudice against Jewish people</a:t>
            </a:r>
          </a:p>
          <a:p>
            <a:pPr marL="0" indent="0">
              <a:buNone/>
            </a:pPr>
            <a:endParaRPr lang="en-GB" dirty="0"/>
          </a:p>
          <a:p>
            <a:pPr marL="0" indent="0">
              <a:buNone/>
            </a:pPr>
            <a:r>
              <a:rPr lang="en-GB" b="1" dirty="0">
                <a:solidFill>
                  <a:srgbClr val="0070C0"/>
                </a:solidFill>
              </a:rPr>
              <a:t>Revisionism: </a:t>
            </a:r>
            <a:r>
              <a:rPr lang="en-GB" dirty="0"/>
              <a:t>Nazis blamed the “November Criminals” (members of the first Weimar government) for the loss of the First World War because they signed the Treaty of Versailles</a:t>
            </a:r>
          </a:p>
          <a:p>
            <a:pPr marL="0" indent="0">
              <a:buNone/>
            </a:pPr>
            <a:endParaRPr lang="en-GB" dirty="0"/>
          </a:p>
          <a:p>
            <a:pPr marL="0" indent="0">
              <a:buNone/>
            </a:pPr>
            <a:r>
              <a:rPr lang="en-GB" b="1" dirty="0">
                <a:solidFill>
                  <a:srgbClr val="0070C0"/>
                </a:solidFill>
              </a:rPr>
              <a:t>Führer-myth: </a:t>
            </a:r>
            <a:r>
              <a:rPr lang="en-GB" dirty="0"/>
              <a:t>Hitler claimed he was a strong leader who would solve all Germany’s problems, such as unemployment</a:t>
            </a:r>
          </a:p>
        </p:txBody>
      </p:sp>
    </p:spTree>
    <p:extLst>
      <p:ext uri="{BB962C8B-B14F-4D97-AF65-F5344CB8AC3E}">
        <p14:creationId xmlns:p14="http://schemas.microsoft.com/office/powerpoint/2010/main" val="2551792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70349F-62BC-7369-42B3-DDC1AF3DFDF3}"/>
              </a:ext>
            </a:extLst>
          </p:cNvPr>
          <p:cNvSpPr txBox="1"/>
          <p:nvPr/>
        </p:nvSpPr>
        <p:spPr>
          <a:xfrm>
            <a:off x="407368" y="1124744"/>
            <a:ext cx="6094520" cy="769441"/>
          </a:xfrm>
          <a:prstGeom prst="rect">
            <a:avLst/>
          </a:prstGeom>
          <a:noFill/>
        </p:spPr>
        <p:txBody>
          <a:bodyPr wrap="square">
            <a:spAutoFit/>
          </a:bodyPr>
          <a:lstStyle/>
          <a:p>
            <a:r>
              <a:rPr lang="en-GB" sz="4400" dirty="0">
                <a:solidFill>
                  <a:schemeClr val="accent2">
                    <a:lumMod val="75000"/>
                  </a:schemeClr>
                </a:solidFill>
                <a:latin typeface="+mj-lt"/>
              </a:rPr>
              <a:t>Source 1: Antisemitism</a:t>
            </a:r>
          </a:p>
        </p:txBody>
      </p:sp>
      <p:sp>
        <p:nvSpPr>
          <p:cNvPr id="5" name="TextBox 4">
            <a:extLst>
              <a:ext uri="{FF2B5EF4-FFF2-40B4-BE49-F238E27FC236}">
                <a16:creationId xmlns:a16="http://schemas.microsoft.com/office/drawing/2014/main" id="{3C6DF663-CEAA-8ABF-9198-F342A26F833D}"/>
              </a:ext>
            </a:extLst>
          </p:cNvPr>
          <p:cNvSpPr txBox="1"/>
          <p:nvPr/>
        </p:nvSpPr>
        <p:spPr>
          <a:xfrm>
            <a:off x="479376" y="1988840"/>
            <a:ext cx="11233248" cy="4247317"/>
          </a:xfrm>
          <a:prstGeom prst="rect">
            <a:avLst/>
          </a:prstGeom>
          <a:noFill/>
        </p:spPr>
        <p:txBody>
          <a:bodyPr wrap="square">
            <a:spAutoFit/>
          </a:bodyPr>
          <a:lstStyle/>
          <a:p>
            <a:r>
              <a:rPr lang="en-US" dirty="0"/>
              <a:t>Bremen Police report on an </a:t>
            </a:r>
            <a:r>
              <a:rPr lang="en-US" b="1" dirty="0">
                <a:solidFill>
                  <a:srgbClr val="0070C0"/>
                </a:solidFill>
              </a:rPr>
              <a:t>NSDAP</a:t>
            </a:r>
            <a:r>
              <a:rPr lang="en-US" dirty="0"/>
              <a:t> gathering in a </a:t>
            </a:r>
            <a:r>
              <a:rPr lang="en-US" dirty="0" err="1"/>
              <a:t>Paulsburg</a:t>
            </a:r>
            <a:r>
              <a:rPr lang="en-US" dirty="0"/>
              <a:t> restaurant, 12 June 1926.</a:t>
            </a:r>
          </a:p>
          <a:p>
            <a:endParaRPr lang="en-US" dirty="0"/>
          </a:p>
          <a:p>
            <a:r>
              <a:rPr lang="en-US" dirty="0"/>
              <a:t>The meeting, attended by some 100 people, was opened by the event organizer, Wegener, at about 8.55 in the evening. The floor was then given over to the Gymnasium school teacher Rust  (Hannover), who spoke on the topic of “What does Hitler want?” Rust began by explaining that the people are missing a leader [Führer] to galvanize them. […] The decline of Germany is the fault of the Jews, who want to grab all the gold for themselves and then to illegally shift it offshore. When Wilson dictated his 12 Points, Rust continued, there were no less than 132 Jews surrounding him. And the Jews want Germany to disappear off the face of the earth. In all these years, he argued, it is the German worker who has suffered the most; he has lost everything, even his homeland. Say someone had worked in the same place for 20 years or more, but could no longer carry out his duties perfectly, his reward is to be kicked from behind and thrown out the door. Just as it used to be the case with industry, now it’s increasingly agriculture that is falling prey to the Jews. The speaker then turned to discuss the heavy burden of the </a:t>
            </a:r>
            <a:r>
              <a:rPr lang="en-US" b="1" dirty="0">
                <a:solidFill>
                  <a:srgbClr val="0070C0"/>
                </a:solidFill>
              </a:rPr>
              <a:t>Dawes agreement</a:t>
            </a:r>
            <a:r>
              <a:rPr lang="en-US" dirty="0"/>
              <a:t>, which has further constrained the Germans. Before Germany has rid itself of these debts, it will already be in Jewish hands. </a:t>
            </a:r>
          </a:p>
        </p:txBody>
      </p:sp>
    </p:spTree>
    <p:extLst>
      <p:ext uri="{BB962C8B-B14F-4D97-AF65-F5344CB8AC3E}">
        <p14:creationId xmlns:p14="http://schemas.microsoft.com/office/powerpoint/2010/main" val="244236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7CAF82-D883-CEE8-2AE4-AE351A50BF95}"/>
              </a:ext>
            </a:extLst>
          </p:cNvPr>
          <p:cNvSpPr txBox="1"/>
          <p:nvPr/>
        </p:nvSpPr>
        <p:spPr>
          <a:xfrm>
            <a:off x="479376" y="1340768"/>
            <a:ext cx="6094520" cy="769441"/>
          </a:xfrm>
          <a:prstGeom prst="rect">
            <a:avLst/>
          </a:prstGeom>
          <a:noFill/>
        </p:spPr>
        <p:txBody>
          <a:bodyPr wrap="square">
            <a:spAutoFit/>
          </a:bodyPr>
          <a:lstStyle/>
          <a:p>
            <a:r>
              <a:rPr lang="en-GB" sz="4400" dirty="0">
                <a:solidFill>
                  <a:schemeClr val="accent2">
                    <a:lumMod val="75000"/>
                  </a:schemeClr>
                </a:solidFill>
                <a:latin typeface="+mj-lt"/>
              </a:rPr>
              <a:t>Questions</a:t>
            </a:r>
          </a:p>
        </p:txBody>
      </p:sp>
      <p:sp>
        <p:nvSpPr>
          <p:cNvPr id="5" name="TextBox 4">
            <a:extLst>
              <a:ext uri="{FF2B5EF4-FFF2-40B4-BE49-F238E27FC236}">
                <a16:creationId xmlns:a16="http://schemas.microsoft.com/office/drawing/2014/main" id="{360CD3C3-D8C6-71AA-044D-860E6DC77ED6}"/>
              </a:ext>
            </a:extLst>
          </p:cNvPr>
          <p:cNvSpPr txBox="1"/>
          <p:nvPr/>
        </p:nvSpPr>
        <p:spPr>
          <a:xfrm>
            <a:off x="1271464" y="2348880"/>
            <a:ext cx="10369152" cy="3970318"/>
          </a:xfrm>
          <a:prstGeom prst="rect">
            <a:avLst/>
          </a:prstGeom>
          <a:noFill/>
        </p:spPr>
        <p:txBody>
          <a:bodyPr wrap="square">
            <a:spAutoFit/>
          </a:bodyPr>
          <a:lstStyle/>
          <a:p>
            <a:r>
              <a:rPr lang="en-US" sz="2800" dirty="0"/>
              <a:t>1. What does Source 1 tell us about why people might have supported the NSDAP in the early 1920s? Explain your answer.</a:t>
            </a:r>
          </a:p>
          <a:p>
            <a:endParaRPr lang="en-US" sz="2800" dirty="0"/>
          </a:p>
          <a:p>
            <a:r>
              <a:rPr lang="en-US" sz="2800" dirty="0"/>
              <a:t>2. What does Source 1 tell you about the beliefs of the NSDAP? Provide two examples.</a:t>
            </a:r>
          </a:p>
          <a:p>
            <a:endParaRPr lang="en-US" sz="2800" dirty="0"/>
          </a:p>
          <a:p>
            <a:r>
              <a:rPr lang="en-US" sz="2800" dirty="0"/>
              <a:t>3. What did the NSDAP blame Jewish people for? Why do you think people supported </a:t>
            </a:r>
            <a:r>
              <a:rPr lang="en-US" sz="2800" b="1" dirty="0">
                <a:solidFill>
                  <a:srgbClr val="0070C0"/>
                </a:solidFill>
              </a:rPr>
              <a:t>antisemitism</a:t>
            </a:r>
            <a:r>
              <a:rPr lang="en-US" sz="2800" dirty="0"/>
              <a:t>? </a:t>
            </a:r>
          </a:p>
          <a:p>
            <a:endParaRPr lang="en-US" sz="2800" dirty="0"/>
          </a:p>
        </p:txBody>
      </p:sp>
    </p:spTree>
    <p:extLst>
      <p:ext uri="{BB962C8B-B14F-4D97-AF65-F5344CB8AC3E}">
        <p14:creationId xmlns:p14="http://schemas.microsoft.com/office/powerpoint/2010/main" val="822037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45D3F-2CD9-62E3-ADC4-A5F6BAA5A639}"/>
              </a:ext>
            </a:extLst>
          </p:cNvPr>
          <p:cNvSpPr>
            <a:spLocks noGrp="1"/>
          </p:cNvSpPr>
          <p:nvPr>
            <p:ph type="title"/>
          </p:nvPr>
        </p:nvSpPr>
        <p:spPr>
          <a:xfrm>
            <a:off x="191344" y="951309"/>
            <a:ext cx="10515600" cy="1325563"/>
          </a:xfrm>
        </p:spPr>
        <p:txBody>
          <a:bodyPr/>
          <a:lstStyle/>
          <a:p>
            <a:r>
              <a:rPr lang="en-GB" dirty="0">
                <a:solidFill>
                  <a:schemeClr val="accent2">
                    <a:lumMod val="75000"/>
                  </a:schemeClr>
                </a:solidFill>
                <a:ea typeface="+mn-ea"/>
                <a:cs typeface="+mn-cs"/>
              </a:rPr>
              <a:t>Propaganda </a:t>
            </a:r>
          </a:p>
        </p:txBody>
      </p:sp>
      <p:sp>
        <p:nvSpPr>
          <p:cNvPr id="3" name="Content Placeholder 2">
            <a:extLst>
              <a:ext uri="{FF2B5EF4-FFF2-40B4-BE49-F238E27FC236}">
                <a16:creationId xmlns:a16="http://schemas.microsoft.com/office/drawing/2014/main" id="{213FF3AA-75BA-117C-70B2-9897B888F596}"/>
              </a:ext>
            </a:extLst>
          </p:cNvPr>
          <p:cNvSpPr>
            <a:spLocks noGrp="1"/>
          </p:cNvSpPr>
          <p:nvPr>
            <p:ph idx="1"/>
          </p:nvPr>
        </p:nvSpPr>
        <p:spPr>
          <a:xfrm>
            <a:off x="838200" y="2276872"/>
            <a:ext cx="10515600" cy="4351338"/>
          </a:xfrm>
        </p:spPr>
        <p:txBody>
          <a:bodyPr>
            <a:normAutofit/>
          </a:bodyPr>
          <a:lstStyle/>
          <a:p>
            <a:pPr marL="0" indent="0">
              <a:spcAft>
                <a:spcPts val="1200"/>
              </a:spcAft>
              <a:buNone/>
            </a:pPr>
            <a:r>
              <a:rPr lang="en-GB" dirty="0"/>
              <a:t>Propaganda promotes a specific political idea and presents biased or misleading information to gain support.</a:t>
            </a:r>
          </a:p>
          <a:p>
            <a:pPr marL="0" indent="0">
              <a:spcAft>
                <a:spcPts val="1200"/>
              </a:spcAft>
              <a:buNone/>
            </a:pPr>
            <a:r>
              <a:rPr lang="en-GB" dirty="0"/>
              <a:t>Hitler effectively used rallies to show Nazi strength and gain support, delivered speeches and used posters with slogans such as ‘work and bread’ as well as antisemitic images.</a:t>
            </a:r>
          </a:p>
          <a:p>
            <a:pPr marL="0" indent="0">
              <a:spcAft>
                <a:spcPts val="1200"/>
              </a:spcAft>
              <a:buNone/>
            </a:pPr>
            <a:r>
              <a:rPr lang="en-GB" dirty="0"/>
              <a:t>Joseph Goebbels was appointed Minister of Propaganda in 1933.</a:t>
            </a:r>
          </a:p>
          <a:p>
            <a:endParaRPr lang="en-GB" dirty="0"/>
          </a:p>
        </p:txBody>
      </p:sp>
    </p:spTree>
    <p:extLst>
      <p:ext uri="{BB962C8B-B14F-4D97-AF65-F5344CB8AC3E}">
        <p14:creationId xmlns:p14="http://schemas.microsoft.com/office/powerpoint/2010/main" val="616304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0D6ED-4291-1547-DC2B-C6C96A93C209}"/>
              </a:ext>
            </a:extLst>
          </p:cNvPr>
          <p:cNvSpPr>
            <a:spLocks noGrp="1"/>
          </p:cNvSpPr>
          <p:nvPr>
            <p:ph type="title"/>
          </p:nvPr>
        </p:nvSpPr>
        <p:spPr>
          <a:xfrm>
            <a:off x="119336" y="964146"/>
            <a:ext cx="10515600" cy="906681"/>
          </a:xfrm>
        </p:spPr>
        <p:txBody>
          <a:bodyPr/>
          <a:lstStyle/>
          <a:p>
            <a:r>
              <a:rPr lang="en-GB" dirty="0">
                <a:solidFill>
                  <a:schemeClr val="accent2">
                    <a:lumMod val="75000"/>
                  </a:schemeClr>
                </a:solidFill>
                <a:ea typeface="+mn-ea"/>
                <a:cs typeface="+mn-cs"/>
              </a:rPr>
              <a:t>Source 2</a:t>
            </a:r>
          </a:p>
        </p:txBody>
      </p:sp>
      <p:sp>
        <p:nvSpPr>
          <p:cNvPr id="5" name="TextBox 4">
            <a:extLst>
              <a:ext uri="{FF2B5EF4-FFF2-40B4-BE49-F238E27FC236}">
                <a16:creationId xmlns:a16="http://schemas.microsoft.com/office/drawing/2014/main" id="{EB930D67-E07B-BBDE-B5F1-FB768D2B57FB}"/>
              </a:ext>
            </a:extLst>
          </p:cNvPr>
          <p:cNvSpPr txBox="1"/>
          <p:nvPr/>
        </p:nvSpPr>
        <p:spPr>
          <a:xfrm>
            <a:off x="767408" y="2492896"/>
            <a:ext cx="10557936" cy="4093428"/>
          </a:xfrm>
          <a:prstGeom prst="rect">
            <a:avLst/>
          </a:prstGeom>
          <a:noFill/>
        </p:spPr>
        <p:txBody>
          <a:bodyPr wrap="square">
            <a:spAutoFit/>
          </a:bodyPr>
          <a:lstStyle/>
          <a:p>
            <a:pPr marL="342900" indent="-342900">
              <a:buAutoNum type="arabicPeriod"/>
            </a:pPr>
            <a:r>
              <a:rPr lang="en-GB" sz="2000" dirty="0"/>
              <a:t>Remain faithful to the idea and to your leaders and every day play your part and do your damned duty. The leader guides and embodies the idea for which we serve. The first necessary condition for achieving victory is the discipline and loyal allegiance of the SA man to the leader. Hundreds of people, schooled in discipline and responsibility, are worth far more than a load of drifters. Therefore:</a:t>
            </a:r>
          </a:p>
          <a:p>
            <a:pPr marL="342900" indent="-342900">
              <a:buAutoNum type="arabicPeriod"/>
            </a:pPr>
            <a:endParaRPr lang="en-GB" sz="2000" dirty="0"/>
          </a:p>
          <a:p>
            <a:pPr marL="342900" indent="-342900">
              <a:buAutoNum type="arabicPeriod"/>
            </a:pPr>
            <a:r>
              <a:rPr lang="en-GB" sz="2000" dirty="0"/>
              <a:t>Be loyal to your leader until the last. You owe him your obedience and subordination, not simply for his sake, but for the sake of the </a:t>
            </a:r>
            <a:r>
              <a:rPr lang="en-GB" sz="2000" b="1" dirty="0">
                <a:solidFill>
                  <a:srgbClr val="0070C0"/>
                </a:solidFill>
              </a:rPr>
              <a:t>Fatherland </a:t>
            </a:r>
            <a:r>
              <a:rPr lang="en-GB" sz="2000" dirty="0"/>
              <a:t>and the future. Your uniform is your robe of honour. Wear it with pride as a devoted fighter for the </a:t>
            </a:r>
            <a:r>
              <a:rPr lang="en-GB" sz="2000" b="1" dirty="0">
                <a:solidFill>
                  <a:srgbClr val="0070C0"/>
                </a:solidFill>
              </a:rPr>
              <a:t>Third Reich</a:t>
            </a:r>
            <a:r>
              <a:rPr lang="en-GB" sz="2000" dirty="0"/>
              <a:t>. Don’t allow it to be stained by you or allow others to stain theirs through boozing or offensive behaviour. You yourself are responsible for your uniform. Therefore:</a:t>
            </a:r>
          </a:p>
          <a:p>
            <a:endParaRPr lang="en-GB" sz="2000" dirty="0"/>
          </a:p>
          <a:p>
            <a:r>
              <a:rPr lang="en-GB" sz="2000" dirty="0"/>
              <a:t>3. Keep away from alcohol when on duty. </a:t>
            </a:r>
          </a:p>
        </p:txBody>
      </p:sp>
      <p:sp>
        <p:nvSpPr>
          <p:cNvPr id="6" name="TextBox 5">
            <a:extLst>
              <a:ext uri="{FF2B5EF4-FFF2-40B4-BE49-F238E27FC236}">
                <a16:creationId xmlns:a16="http://schemas.microsoft.com/office/drawing/2014/main" id="{04738B03-28BF-EBC5-37C0-38A009A0C214}"/>
              </a:ext>
            </a:extLst>
          </p:cNvPr>
          <p:cNvSpPr txBox="1"/>
          <p:nvPr/>
        </p:nvSpPr>
        <p:spPr>
          <a:xfrm>
            <a:off x="767408" y="1899770"/>
            <a:ext cx="9540240" cy="400110"/>
          </a:xfrm>
          <a:prstGeom prst="rect">
            <a:avLst/>
          </a:prstGeom>
          <a:noFill/>
        </p:spPr>
        <p:txBody>
          <a:bodyPr wrap="square">
            <a:spAutoFit/>
          </a:bodyPr>
          <a:lstStyle/>
          <a:p>
            <a:r>
              <a:rPr lang="en-GB" sz="2000" b="1" dirty="0">
                <a:solidFill>
                  <a:srgbClr val="0070C0"/>
                </a:solidFill>
              </a:rPr>
              <a:t>Joseph Goebbels</a:t>
            </a:r>
            <a:r>
              <a:rPr lang="en-GB" sz="2000" dirty="0"/>
              <a:t>, ‘10 Commandments for every </a:t>
            </a:r>
            <a:r>
              <a:rPr lang="en-GB" sz="2000" b="1" dirty="0">
                <a:solidFill>
                  <a:srgbClr val="0070C0"/>
                </a:solidFill>
              </a:rPr>
              <a:t>SA</a:t>
            </a:r>
            <a:r>
              <a:rPr lang="en-GB" sz="2000" dirty="0"/>
              <a:t> Man’, 1926</a:t>
            </a:r>
            <a:r>
              <a:rPr lang="en-GB" dirty="0"/>
              <a:t>.</a:t>
            </a:r>
          </a:p>
        </p:txBody>
      </p:sp>
    </p:spTree>
    <p:extLst>
      <p:ext uri="{BB962C8B-B14F-4D97-AF65-F5344CB8AC3E}">
        <p14:creationId xmlns:p14="http://schemas.microsoft.com/office/powerpoint/2010/main" val="2421888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F591-86B1-AA1C-1021-B0D01A55EE0D}"/>
              </a:ext>
            </a:extLst>
          </p:cNvPr>
          <p:cNvSpPr>
            <a:spLocks noGrp="1"/>
          </p:cNvSpPr>
          <p:nvPr>
            <p:ph type="title"/>
          </p:nvPr>
        </p:nvSpPr>
        <p:spPr>
          <a:xfrm>
            <a:off x="119336" y="836712"/>
            <a:ext cx="10515600" cy="1325563"/>
          </a:xfrm>
        </p:spPr>
        <p:txBody>
          <a:bodyPr/>
          <a:lstStyle/>
          <a:p>
            <a:r>
              <a:rPr lang="en-GB" dirty="0">
                <a:solidFill>
                  <a:schemeClr val="accent2">
                    <a:lumMod val="75000"/>
                  </a:schemeClr>
                </a:solidFill>
                <a:ea typeface="+mn-ea"/>
                <a:cs typeface="+mn-cs"/>
              </a:rPr>
              <a:t>Continued…</a:t>
            </a:r>
          </a:p>
        </p:txBody>
      </p:sp>
      <p:sp>
        <p:nvSpPr>
          <p:cNvPr id="3" name="Content Placeholder 2">
            <a:extLst>
              <a:ext uri="{FF2B5EF4-FFF2-40B4-BE49-F238E27FC236}">
                <a16:creationId xmlns:a16="http://schemas.microsoft.com/office/drawing/2014/main" id="{DF3A0E0A-2CE7-821F-80B9-ED9DF90BC33E}"/>
              </a:ext>
            </a:extLst>
          </p:cNvPr>
          <p:cNvSpPr>
            <a:spLocks noGrp="1"/>
          </p:cNvSpPr>
          <p:nvPr>
            <p:ph idx="1"/>
          </p:nvPr>
        </p:nvSpPr>
        <p:spPr>
          <a:xfrm>
            <a:off x="695400" y="2060848"/>
            <a:ext cx="10515600" cy="4351338"/>
          </a:xfrm>
        </p:spPr>
        <p:txBody>
          <a:bodyPr>
            <a:normAutofit lnSpcReduction="10000"/>
          </a:bodyPr>
          <a:lstStyle/>
          <a:p>
            <a:pPr marL="0" marR="0" lvl="0" indent="0" algn="l" defTabSz="457200" rtl="0" eaLnBrk="1" fontAlgn="auto" latinLnBrk="0" hangingPunct="1">
              <a:lnSpc>
                <a:spcPct val="100000"/>
              </a:lnSpc>
              <a:spcBef>
                <a:spcPts val="0"/>
              </a:spcBef>
              <a:spcAft>
                <a:spcPts val="1200"/>
              </a:spcAft>
              <a:buClrTx/>
              <a:buSzTx/>
              <a:buFontTx/>
              <a:buNone/>
              <a:tabLst/>
              <a:defRPr/>
            </a:pPr>
            <a:r>
              <a:rPr lang="en-GB" sz="2000" dirty="0"/>
              <a:t>4. Be punctual on duty and don’t be absent, unless you really must.</a:t>
            </a:r>
          </a:p>
          <a:p>
            <a:pPr marL="0" marR="0" lvl="0" indent="0" algn="l" defTabSz="457200" rtl="0" eaLnBrk="1" fontAlgn="auto" latinLnBrk="0" hangingPunct="1">
              <a:lnSpc>
                <a:spcPct val="100000"/>
              </a:lnSpc>
              <a:spcBef>
                <a:spcPts val="0"/>
              </a:spcBef>
              <a:spcAft>
                <a:spcPts val="1200"/>
              </a:spcAft>
              <a:buClrTx/>
              <a:buSzTx/>
              <a:buFontTx/>
              <a:buNone/>
              <a:tabLst/>
              <a:defRPr/>
            </a:pPr>
            <a:r>
              <a:rPr lang="en-GB" sz="2000" dirty="0"/>
              <a:t>5. We need gold; silence is golden!</a:t>
            </a:r>
          </a:p>
          <a:p>
            <a:pPr marL="0" marR="0" lvl="0" indent="0" algn="l" defTabSz="457200" rtl="0" eaLnBrk="1" fontAlgn="auto" latinLnBrk="0" hangingPunct="1">
              <a:lnSpc>
                <a:spcPct val="100000"/>
              </a:lnSpc>
              <a:spcBef>
                <a:spcPts val="0"/>
              </a:spcBef>
              <a:spcAft>
                <a:spcPts val="1200"/>
              </a:spcAft>
              <a:buClrTx/>
              <a:buSzTx/>
              <a:buFontTx/>
              <a:buNone/>
              <a:tabLst/>
              <a:defRPr/>
            </a:pPr>
            <a:r>
              <a:rPr lang="en-GB" sz="2000" dirty="0"/>
              <a:t>6. Don’t cause mischief, then others won’t cause trouble for you.</a:t>
            </a:r>
          </a:p>
          <a:p>
            <a:pPr marL="0" marR="0" lvl="0" indent="0" algn="l" defTabSz="457200" rtl="0" eaLnBrk="1" fontAlgn="auto" latinLnBrk="0" hangingPunct="1">
              <a:lnSpc>
                <a:spcPct val="100000"/>
              </a:lnSpc>
              <a:spcBef>
                <a:spcPts val="0"/>
              </a:spcBef>
              <a:spcAft>
                <a:spcPts val="1200"/>
              </a:spcAft>
              <a:buClrTx/>
              <a:buSzTx/>
              <a:buFontTx/>
              <a:buNone/>
              <a:tabLst/>
              <a:defRPr/>
            </a:pPr>
            <a:r>
              <a:rPr lang="en-GB" sz="2000" dirty="0"/>
              <a:t>Being ready to defend oneself makes for a proud and honourable man. Pride and honour are not to be played around with. A man shoots as a last resort, when it’s a matter of life or death. Only silly, immature boys get pleasure from the bang of the gun. Therefore:</a:t>
            </a:r>
          </a:p>
          <a:p>
            <a:pPr marL="0" marR="0" lvl="0" indent="0" algn="l" defTabSz="457200" rtl="0" eaLnBrk="1" fontAlgn="auto" latinLnBrk="0" hangingPunct="1">
              <a:lnSpc>
                <a:spcPct val="100000"/>
              </a:lnSpc>
              <a:spcBef>
                <a:spcPts val="0"/>
              </a:spcBef>
              <a:spcAft>
                <a:spcPts val="1200"/>
              </a:spcAft>
              <a:buClrTx/>
              <a:buSzTx/>
              <a:buFontTx/>
              <a:buNone/>
              <a:tabLst/>
              <a:defRPr/>
            </a:pPr>
            <a:r>
              <a:rPr lang="en-GB" sz="2000" dirty="0"/>
              <a:t>7. Don’t play with guns.</a:t>
            </a:r>
          </a:p>
          <a:p>
            <a:pPr marL="0" marR="0" lvl="0" indent="0" algn="l" defTabSz="457200" rtl="0" eaLnBrk="1" fontAlgn="auto" latinLnBrk="0" hangingPunct="1">
              <a:lnSpc>
                <a:spcPct val="100000"/>
              </a:lnSpc>
              <a:spcBef>
                <a:spcPts val="0"/>
              </a:spcBef>
              <a:spcAft>
                <a:spcPts val="1200"/>
              </a:spcAft>
              <a:buClrTx/>
              <a:buSzTx/>
              <a:buFontTx/>
              <a:buNone/>
              <a:tabLst/>
              <a:defRPr/>
            </a:pPr>
            <a:r>
              <a:rPr lang="en-GB" sz="2000" dirty="0"/>
              <a:t>8. Don’t hit your comrades. If you do, then you are only destroying the camaraderie. </a:t>
            </a:r>
          </a:p>
          <a:p>
            <a:pPr marL="0" marR="0" lvl="0" indent="0" algn="l" defTabSz="457200" rtl="0" eaLnBrk="1" fontAlgn="auto" latinLnBrk="0" hangingPunct="1">
              <a:lnSpc>
                <a:spcPct val="100000"/>
              </a:lnSpc>
              <a:spcBef>
                <a:spcPts val="0"/>
              </a:spcBef>
              <a:spcAft>
                <a:spcPts val="1200"/>
              </a:spcAft>
              <a:buClrTx/>
              <a:buSzTx/>
              <a:buFontTx/>
              <a:buNone/>
              <a:tabLst/>
              <a:defRPr/>
            </a:pPr>
            <a:r>
              <a:rPr lang="en-GB" sz="2000" dirty="0"/>
              <a:t>9. If there is no other option, then go along with the power of the state. But take comfort in the fact that we will get our own revenge later.  </a:t>
            </a:r>
          </a:p>
          <a:p>
            <a:pPr marL="0" marR="0" lvl="0" indent="0" algn="l" defTabSz="457200" rtl="0" eaLnBrk="1" fontAlgn="auto" latinLnBrk="0" hangingPunct="1">
              <a:lnSpc>
                <a:spcPct val="100000"/>
              </a:lnSpc>
              <a:spcBef>
                <a:spcPts val="0"/>
              </a:spcBef>
              <a:spcAft>
                <a:spcPts val="1200"/>
              </a:spcAft>
              <a:buClrTx/>
              <a:buSzTx/>
              <a:buFontTx/>
              <a:buNone/>
              <a:tabLst/>
              <a:defRPr/>
            </a:pPr>
            <a:r>
              <a:rPr lang="en-GB" sz="2000" dirty="0"/>
              <a:t>10. Act like a German man to women: helpful, courteous and full of manly kindness.</a:t>
            </a:r>
          </a:p>
          <a:p>
            <a:endParaRPr lang="en-GB" dirty="0"/>
          </a:p>
        </p:txBody>
      </p:sp>
    </p:spTree>
    <p:extLst>
      <p:ext uri="{BB962C8B-B14F-4D97-AF65-F5344CB8AC3E}">
        <p14:creationId xmlns:p14="http://schemas.microsoft.com/office/powerpoint/2010/main" val="2093956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EB959-77A4-D375-49A3-6AC1E7D8A99D}"/>
              </a:ext>
            </a:extLst>
          </p:cNvPr>
          <p:cNvSpPr>
            <a:spLocks noGrp="1"/>
          </p:cNvSpPr>
          <p:nvPr>
            <p:ph type="title"/>
          </p:nvPr>
        </p:nvSpPr>
        <p:spPr>
          <a:xfrm>
            <a:off x="291272" y="1196752"/>
            <a:ext cx="10515600" cy="1325563"/>
          </a:xfrm>
        </p:spPr>
        <p:txBody>
          <a:bodyPr>
            <a:normAutofit/>
          </a:bodyPr>
          <a:lstStyle/>
          <a:p>
            <a:r>
              <a:rPr lang="en-GB" dirty="0">
                <a:solidFill>
                  <a:schemeClr val="accent2">
                    <a:lumMod val="75000"/>
                  </a:schemeClr>
                </a:solidFill>
                <a:ea typeface="+mn-ea"/>
                <a:cs typeface="+mn-cs"/>
              </a:rPr>
              <a:t>Questions</a:t>
            </a:r>
          </a:p>
        </p:txBody>
      </p:sp>
      <p:sp>
        <p:nvSpPr>
          <p:cNvPr id="3" name="Content Placeholder 2">
            <a:extLst>
              <a:ext uri="{FF2B5EF4-FFF2-40B4-BE49-F238E27FC236}">
                <a16:creationId xmlns:a16="http://schemas.microsoft.com/office/drawing/2014/main" id="{3CB96ABD-0911-3CAE-445B-C2368AABB6A5}"/>
              </a:ext>
            </a:extLst>
          </p:cNvPr>
          <p:cNvSpPr>
            <a:spLocks noGrp="1"/>
          </p:cNvSpPr>
          <p:nvPr>
            <p:ph idx="1"/>
          </p:nvPr>
        </p:nvSpPr>
        <p:spPr>
          <a:xfrm>
            <a:off x="1463040" y="2750185"/>
            <a:ext cx="9357360" cy="2482215"/>
          </a:xfrm>
        </p:spPr>
        <p:txBody>
          <a:bodyPr>
            <a:normAutofit lnSpcReduction="10000"/>
          </a:bodyPr>
          <a:lstStyle/>
          <a:p>
            <a:pPr marL="514350" indent="-514350">
              <a:buAutoNum type="arabicPeriod"/>
            </a:pPr>
            <a:r>
              <a:rPr lang="en-GB" dirty="0"/>
              <a:t>What do you think were the most important values an SA member should have had?</a:t>
            </a:r>
          </a:p>
          <a:p>
            <a:pPr marL="514350" indent="-514350">
              <a:buAutoNum type="arabicPeriod"/>
            </a:pPr>
            <a:endParaRPr lang="en-GB" dirty="0"/>
          </a:p>
          <a:p>
            <a:pPr marL="514350" indent="-514350">
              <a:buAutoNum type="arabicPeriod"/>
            </a:pPr>
            <a:r>
              <a:rPr lang="en-GB" dirty="0"/>
              <a:t>Why do you think they had to tell SA members not to do things like drinking, fighting, gossiping, taking revenge, and causing mischief?</a:t>
            </a:r>
          </a:p>
        </p:txBody>
      </p:sp>
    </p:spTree>
    <p:extLst>
      <p:ext uri="{BB962C8B-B14F-4D97-AF65-F5344CB8AC3E}">
        <p14:creationId xmlns:p14="http://schemas.microsoft.com/office/powerpoint/2010/main" val="1132336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A7EF0-4F52-A812-DB3C-F4E4710E561C}"/>
              </a:ext>
            </a:extLst>
          </p:cNvPr>
          <p:cNvSpPr>
            <a:spLocks noGrp="1"/>
          </p:cNvSpPr>
          <p:nvPr>
            <p:ph type="title"/>
          </p:nvPr>
        </p:nvSpPr>
        <p:spPr>
          <a:xfrm>
            <a:off x="263352" y="938725"/>
            <a:ext cx="10515600" cy="1325563"/>
          </a:xfrm>
        </p:spPr>
        <p:txBody>
          <a:bodyPr/>
          <a:lstStyle/>
          <a:p>
            <a:r>
              <a:rPr lang="en-GB" dirty="0">
                <a:solidFill>
                  <a:schemeClr val="accent2">
                    <a:lumMod val="75000"/>
                  </a:schemeClr>
                </a:solidFill>
                <a:ea typeface="+mn-ea"/>
                <a:cs typeface="+mn-cs"/>
              </a:rPr>
              <a:t>Nazism and Gender</a:t>
            </a:r>
          </a:p>
        </p:txBody>
      </p:sp>
      <p:sp>
        <p:nvSpPr>
          <p:cNvPr id="3" name="Content Placeholder 2">
            <a:extLst>
              <a:ext uri="{FF2B5EF4-FFF2-40B4-BE49-F238E27FC236}">
                <a16:creationId xmlns:a16="http://schemas.microsoft.com/office/drawing/2014/main" id="{B47D6F86-C87E-BFC2-FD86-DE27D4C821E9}"/>
              </a:ext>
            </a:extLst>
          </p:cNvPr>
          <p:cNvSpPr>
            <a:spLocks noGrp="1"/>
          </p:cNvSpPr>
          <p:nvPr>
            <p:ph idx="1"/>
          </p:nvPr>
        </p:nvSpPr>
        <p:spPr>
          <a:xfrm>
            <a:off x="551384" y="2060848"/>
            <a:ext cx="11305255" cy="4581128"/>
          </a:xfrm>
        </p:spPr>
        <p:txBody>
          <a:bodyPr>
            <a:normAutofit fontScale="85000" lnSpcReduction="20000"/>
          </a:bodyPr>
          <a:lstStyle/>
          <a:p>
            <a:pPr marL="0" indent="0">
              <a:buNone/>
            </a:pPr>
            <a:r>
              <a:rPr lang="en-GB" b="1" dirty="0"/>
              <a:t>Masculinity</a:t>
            </a:r>
          </a:p>
          <a:p>
            <a:pPr lvl="1">
              <a:spcAft>
                <a:spcPts val="1800"/>
              </a:spcAft>
            </a:pPr>
            <a:r>
              <a:rPr lang="en-GB" dirty="0"/>
              <a:t>After WW1, there was a rise in nationalistic groups of ex-soldiers such as the Freikorps which were violent.</a:t>
            </a:r>
          </a:p>
          <a:p>
            <a:pPr lvl="1">
              <a:spcAft>
                <a:spcPts val="1800"/>
              </a:spcAft>
            </a:pPr>
            <a:r>
              <a:rPr lang="en-GB" dirty="0"/>
              <a:t>Ideal Nazi men were soldiers, strong through sports such as gymnastics, loyal to the movement and the nation.</a:t>
            </a:r>
          </a:p>
          <a:p>
            <a:pPr marL="0" indent="0">
              <a:buNone/>
            </a:pPr>
            <a:r>
              <a:rPr lang="en-GB" b="1" dirty="0"/>
              <a:t>Femininity</a:t>
            </a:r>
          </a:p>
          <a:p>
            <a:pPr lvl="1">
              <a:spcAft>
                <a:spcPts val="1800"/>
              </a:spcAft>
            </a:pPr>
            <a:r>
              <a:rPr lang="en-GB" dirty="0"/>
              <a:t>The Nazi party believed the ideal women were mothers to produce the Aryan race and housewives.</a:t>
            </a:r>
          </a:p>
          <a:p>
            <a:pPr lvl="1">
              <a:spcAft>
                <a:spcPts val="1800"/>
              </a:spcAft>
            </a:pPr>
            <a:r>
              <a:rPr lang="en-GB" dirty="0"/>
              <a:t>Core Nazi ideas on women: </a:t>
            </a:r>
            <a:r>
              <a:rPr lang="en-GB" i="1" dirty="0"/>
              <a:t>Kinder, </a:t>
            </a:r>
            <a:r>
              <a:rPr lang="en-GB" i="1" dirty="0" err="1"/>
              <a:t>Küche</a:t>
            </a:r>
            <a:r>
              <a:rPr lang="en-GB" i="1" dirty="0"/>
              <a:t>, </a:t>
            </a:r>
            <a:r>
              <a:rPr lang="en-GB" i="1" dirty="0" err="1"/>
              <a:t>Kirche</a:t>
            </a:r>
            <a:r>
              <a:rPr lang="en-GB" i="1" dirty="0"/>
              <a:t> </a:t>
            </a:r>
            <a:r>
              <a:rPr lang="en-GB" dirty="0"/>
              <a:t>(Children, kitchen, church).</a:t>
            </a:r>
          </a:p>
          <a:p>
            <a:pPr lvl="1">
              <a:spcAft>
                <a:spcPts val="1800"/>
              </a:spcAft>
            </a:pPr>
            <a:r>
              <a:rPr lang="en-GB" dirty="0"/>
              <a:t>When it came to power, the Nazi Party introduced laws to encourage women to have children and leave the workplace, such as the Law for the Reduction of Unemployment which provided women financial incentives to stay at home and awarded mothers who had children the Mother’s Cross.</a:t>
            </a:r>
          </a:p>
        </p:txBody>
      </p:sp>
    </p:spTree>
    <p:extLst>
      <p:ext uri="{BB962C8B-B14F-4D97-AF65-F5344CB8AC3E}">
        <p14:creationId xmlns:p14="http://schemas.microsoft.com/office/powerpoint/2010/main" val="3959918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9C101-15A3-D4A2-088C-B949FD506606}"/>
              </a:ext>
            </a:extLst>
          </p:cNvPr>
          <p:cNvSpPr>
            <a:spLocks noGrp="1"/>
          </p:cNvSpPr>
          <p:nvPr>
            <p:ph type="title"/>
          </p:nvPr>
        </p:nvSpPr>
        <p:spPr>
          <a:xfrm>
            <a:off x="551384" y="1700808"/>
            <a:ext cx="12025336" cy="938108"/>
          </a:xfrm>
        </p:spPr>
        <p:txBody>
          <a:bodyPr>
            <a:normAutofit/>
          </a:bodyPr>
          <a:lstStyle/>
          <a:p>
            <a:r>
              <a:rPr lang="en-GB" sz="4900" dirty="0">
                <a:solidFill>
                  <a:schemeClr val="accent2">
                    <a:lumMod val="75000"/>
                  </a:schemeClr>
                </a:solidFill>
                <a:ea typeface="+mn-ea"/>
                <a:cs typeface="+mn-cs"/>
              </a:rPr>
              <a:t>Source 3</a:t>
            </a:r>
          </a:p>
        </p:txBody>
      </p:sp>
      <p:pic>
        <p:nvPicPr>
          <p:cNvPr id="5" name="Picture 4">
            <a:extLst>
              <a:ext uri="{FF2B5EF4-FFF2-40B4-BE49-F238E27FC236}">
                <a16:creationId xmlns:a16="http://schemas.microsoft.com/office/drawing/2014/main" id="{B033ECB4-B73C-8C89-2A0C-76C8E6172ED7}"/>
              </a:ext>
            </a:extLst>
          </p:cNvPr>
          <p:cNvPicPr>
            <a:picLocks noChangeAspect="1"/>
          </p:cNvPicPr>
          <p:nvPr/>
        </p:nvPicPr>
        <p:blipFill>
          <a:blip r:embed="rId2"/>
          <a:stretch>
            <a:fillRect/>
          </a:stretch>
        </p:blipFill>
        <p:spPr>
          <a:xfrm>
            <a:off x="5087888" y="1412776"/>
            <a:ext cx="6699841" cy="5096155"/>
          </a:xfrm>
          <a:prstGeom prst="rect">
            <a:avLst/>
          </a:prstGeom>
        </p:spPr>
      </p:pic>
      <p:sp>
        <p:nvSpPr>
          <p:cNvPr id="6" name="TextBox 5">
            <a:extLst>
              <a:ext uri="{FF2B5EF4-FFF2-40B4-BE49-F238E27FC236}">
                <a16:creationId xmlns:a16="http://schemas.microsoft.com/office/drawing/2014/main" id="{24F9FA79-4AF7-CBE6-E23A-37D9823A5A7C}"/>
              </a:ext>
            </a:extLst>
          </p:cNvPr>
          <p:cNvSpPr txBox="1"/>
          <p:nvPr/>
        </p:nvSpPr>
        <p:spPr>
          <a:xfrm>
            <a:off x="551384" y="5589240"/>
            <a:ext cx="4392488" cy="646331"/>
          </a:xfrm>
          <a:prstGeom prst="rect">
            <a:avLst/>
          </a:prstGeom>
          <a:noFill/>
        </p:spPr>
        <p:txBody>
          <a:bodyPr wrap="square">
            <a:spAutoFit/>
          </a:bodyPr>
          <a:lstStyle/>
          <a:p>
            <a:pPr algn="r"/>
            <a:r>
              <a:rPr lang="en-GB" dirty="0"/>
              <a:t>Photograph, NSDAP ‘</a:t>
            </a:r>
            <a:r>
              <a:rPr lang="en-GB" b="1" dirty="0">
                <a:solidFill>
                  <a:srgbClr val="0070C0"/>
                </a:solidFill>
              </a:rPr>
              <a:t>Uckermärker Day</a:t>
            </a:r>
            <a:r>
              <a:rPr lang="en-GB" dirty="0"/>
              <a:t>’ </a:t>
            </a:r>
          </a:p>
          <a:p>
            <a:pPr algn="r"/>
            <a:r>
              <a:rPr lang="en-GB" dirty="0"/>
              <a:t>in </a:t>
            </a:r>
            <a:r>
              <a:rPr lang="en-GB" dirty="0" err="1"/>
              <a:t>Prenzlau</a:t>
            </a:r>
            <a:r>
              <a:rPr lang="en-GB" dirty="0"/>
              <a:t>, July 1928.</a:t>
            </a:r>
          </a:p>
        </p:txBody>
      </p:sp>
    </p:spTree>
    <p:extLst>
      <p:ext uri="{BB962C8B-B14F-4D97-AF65-F5344CB8AC3E}">
        <p14:creationId xmlns:p14="http://schemas.microsoft.com/office/powerpoint/2010/main" val="4217260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B1D72-6963-C444-4E13-A923F645EF8B}"/>
              </a:ext>
            </a:extLst>
          </p:cNvPr>
          <p:cNvSpPr>
            <a:spLocks noGrp="1"/>
          </p:cNvSpPr>
          <p:nvPr>
            <p:ph type="title"/>
          </p:nvPr>
        </p:nvSpPr>
        <p:spPr>
          <a:xfrm>
            <a:off x="119336" y="959837"/>
            <a:ext cx="10515600" cy="1325563"/>
          </a:xfrm>
        </p:spPr>
        <p:txBody>
          <a:bodyPr>
            <a:normAutofit/>
          </a:bodyPr>
          <a:lstStyle/>
          <a:p>
            <a:r>
              <a:rPr lang="en-GB" sz="4900" dirty="0">
                <a:solidFill>
                  <a:schemeClr val="accent2">
                    <a:lumMod val="75000"/>
                  </a:schemeClr>
                </a:solidFill>
                <a:ea typeface="+mn-ea"/>
                <a:cs typeface="+mn-cs"/>
              </a:rPr>
              <a:t>Questions</a:t>
            </a:r>
          </a:p>
        </p:txBody>
      </p:sp>
      <p:sp>
        <p:nvSpPr>
          <p:cNvPr id="3" name="Content Placeholder 2">
            <a:extLst>
              <a:ext uri="{FF2B5EF4-FFF2-40B4-BE49-F238E27FC236}">
                <a16:creationId xmlns:a16="http://schemas.microsoft.com/office/drawing/2014/main" id="{EDC6B8CE-9338-0656-E37F-533782087466}"/>
              </a:ext>
            </a:extLst>
          </p:cNvPr>
          <p:cNvSpPr>
            <a:spLocks noGrp="1"/>
          </p:cNvSpPr>
          <p:nvPr>
            <p:ph idx="1"/>
          </p:nvPr>
        </p:nvSpPr>
        <p:spPr>
          <a:xfrm>
            <a:off x="911424" y="2276872"/>
            <a:ext cx="10515600" cy="4351338"/>
          </a:xfrm>
        </p:spPr>
        <p:txBody>
          <a:bodyPr>
            <a:normAutofit/>
          </a:bodyPr>
          <a:lstStyle/>
          <a:p>
            <a:pPr marL="0" indent="0">
              <a:buNone/>
            </a:pPr>
            <a:r>
              <a:rPr lang="en-GB" dirty="0"/>
              <a:t>1. Write down three things you can see in this photograph of NSDAP members.</a:t>
            </a:r>
          </a:p>
          <a:p>
            <a:pPr marL="0" indent="0">
              <a:buNone/>
            </a:pPr>
            <a:endParaRPr lang="en-GB" dirty="0"/>
          </a:p>
          <a:p>
            <a:pPr marL="0" indent="0">
              <a:buNone/>
            </a:pPr>
            <a:r>
              <a:rPr lang="en-GB" dirty="0"/>
              <a:t>2. What can you infer from the photograph about the membership and beliefs or values of the party?</a:t>
            </a:r>
          </a:p>
          <a:p>
            <a:pPr marL="0" indent="0">
              <a:buNone/>
            </a:pPr>
            <a:endParaRPr lang="en-GB" dirty="0"/>
          </a:p>
          <a:p>
            <a:pPr marL="0" indent="0">
              <a:buNone/>
            </a:pPr>
            <a:r>
              <a:rPr lang="en-GB" dirty="0"/>
              <a:t>3. Why do you think this photograph was taken?</a:t>
            </a:r>
          </a:p>
          <a:p>
            <a:pPr marL="457200" lvl="1" indent="0">
              <a:buNone/>
            </a:pPr>
            <a:endParaRPr lang="en-GB" dirty="0"/>
          </a:p>
        </p:txBody>
      </p:sp>
    </p:spTree>
    <p:extLst>
      <p:ext uri="{BB962C8B-B14F-4D97-AF65-F5344CB8AC3E}">
        <p14:creationId xmlns:p14="http://schemas.microsoft.com/office/powerpoint/2010/main" val="2448071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B1D72-6963-C444-4E13-A923F645EF8B}"/>
              </a:ext>
            </a:extLst>
          </p:cNvPr>
          <p:cNvSpPr>
            <a:spLocks noGrp="1"/>
          </p:cNvSpPr>
          <p:nvPr>
            <p:ph type="title"/>
          </p:nvPr>
        </p:nvSpPr>
        <p:spPr>
          <a:xfrm>
            <a:off x="551384" y="1124744"/>
            <a:ext cx="10515600" cy="1325563"/>
          </a:xfrm>
        </p:spPr>
        <p:txBody>
          <a:bodyPr>
            <a:normAutofit/>
          </a:bodyPr>
          <a:lstStyle/>
          <a:p>
            <a:r>
              <a:rPr lang="en-GB" sz="4900" dirty="0">
                <a:solidFill>
                  <a:schemeClr val="accent2">
                    <a:lumMod val="75000"/>
                  </a:schemeClr>
                </a:solidFill>
                <a:ea typeface="+mn-ea"/>
                <a:cs typeface="+mn-cs"/>
              </a:rPr>
              <a:t>Impact of the First World War</a:t>
            </a:r>
          </a:p>
        </p:txBody>
      </p:sp>
      <p:sp>
        <p:nvSpPr>
          <p:cNvPr id="3" name="Content Placeholder 2">
            <a:extLst>
              <a:ext uri="{FF2B5EF4-FFF2-40B4-BE49-F238E27FC236}">
                <a16:creationId xmlns:a16="http://schemas.microsoft.com/office/drawing/2014/main" id="{EDC6B8CE-9338-0656-E37F-533782087466}"/>
              </a:ext>
            </a:extLst>
          </p:cNvPr>
          <p:cNvSpPr>
            <a:spLocks noGrp="1"/>
          </p:cNvSpPr>
          <p:nvPr>
            <p:ph idx="1"/>
          </p:nvPr>
        </p:nvSpPr>
        <p:spPr>
          <a:xfrm>
            <a:off x="983432" y="2780928"/>
            <a:ext cx="10515600" cy="4351338"/>
          </a:xfrm>
        </p:spPr>
        <p:txBody>
          <a:bodyPr>
            <a:normAutofit/>
          </a:bodyPr>
          <a:lstStyle/>
          <a:p>
            <a:pPr lvl="1">
              <a:spcAft>
                <a:spcPts val="1800"/>
              </a:spcAft>
            </a:pPr>
            <a:r>
              <a:rPr lang="en-GB" dirty="0"/>
              <a:t>Due to wartime propaganda, many soldiers believed the war could have been won and felt betrayed by the government.</a:t>
            </a:r>
          </a:p>
          <a:p>
            <a:pPr lvl="1">
              <a:spcAft>
                <a:spcPts val="1800"/>
              </a:spcAft>
            </a:pPr>
            <a:r>
              <a:rPr lang="en-GB" dirty="0"/>
              <a:t>Returning soldiers faced unemployment and little help from the government.</a:t>
            </a:r>
          </a:p>
          <a:p>
            <a:pPr lvl="1">
              <a:spcAft>
                <a:spcPts val="1800"/>
              </a:spcAft>
            </a:pPr>
            <a:r>
              <a:rPr lang="en-GB" dirty="0"/>
              <a:t>Young men, who were too young to have served in the war, felt they had missed out on the adventure and comradery of war and wanted to prove themselves as masculine through fighting.</a:t>
            </a:r>
          </a:p>
        </p:txBody>
      </p:sp>
    </p:spTree>
    <p:extLst>
      <p:ext uri="{BB962C8B-B14F-4D97-AF65-F5344CB8AC3E}">
        <p14:creationId xmlns:p14="http://schemas.microsoft.com/office/powerpoint/2010/main" val="264594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43336-6424-5739-E9E0-0E7D304F8E59}"/>
              </a:ext>
            </a:extLst>
          </p:cNvPr>
          <p:cNvSpPr>
            <a:spLocks noGrp="1"/>
          </p:cNvSpPr>
          <p:nvPr>
            <p:ph type="title"/>
          </p:nvPr>
        </p:nvSpPr>
        <p:spPr>
          <a:xfrm>
            <a:off x="479376" y="1586814"/>
            <a:ext cx="9601196" cy="1303867"/>
          </a:xfrm>
        </p:spPr>
        <p:txBody>
          <a:bodyPr/>
          <a:lstStyle/>
          <a:p>
            <a:r>
              <a:rPr lang="en-GB" sz="4900" dirty="0">
                <a:solidFill>
                  <a:schemeClr val="accent2">
                    <a:lumMod val="75000"/>
                  </a:schemeClr>
                </a:solidFill>
                <a:ea typeface="+mn-ea"/>
                <a:cs typeface="+mn-cs"/>
              </a:rPr>
              <a:t>Source 4</a:t>
            </a:r>
          </a:p>
        </p:txBody>
      </p:sp>
      <p:sp>
        <p:nvSpPr>
          <p:cNvPr id="10" name="TextBox 9">
            <a:extLst>
              <a:ext uri="{FF2B5EF4-FFF2-40B4-BE49-F238E27FC236}">
                <a16:creationId xmlns:a16="http://schemas.microsoft.com/office/drawing/2014/main" id="{44218520-4D1D-FD4E-BFFF-1E54AD952C35}"/>
              </a:ext>
            </a:extLst>
          </p:cNvPr>
          <p:cNvSpPr txBox="1"/>
          <p:nvPr/>
        </p:nvSpPr>
        <p:spPr>
          <a:xfrm>
            <a:off x="-312712" y="5612627"/>
            <a:ext cx="4224534" cy="923330"/>
          </a:xfrm>
          <a:prstGeom prst="rect">
            <a:avLst/>
          </a:prstGeom>
          <a:noFill/>
        </p:spPr>
        <p:txBody>
          <a:bodyPr wrap="square">
            <a:spAutoFit/>
          </a:bodyPr>
          <a:lstStyle/>
          <a:p>
            <a:pPr algn="r"/>
            <a:r>
              <a:rPr lang="en-GB" dirty="0"/>
              <a:t>Photograph of SA Members at the ‘German Day’ in Neustadt an der </a:t>
            </a:r>
            <a:r>
              <a:rPr lang="en-GB" dirty="0" err="1"/>
              <a:t>Aisch</a:t>
            </a:r>
            <a:r>
              <a:rPr lang="en-GB" dirty="0"/>
              <a:t>, 1928.</a:t>
            </a:r>
          </a:p>
        </p:txBody>
      </p:sp>
      <p:pic>
        <p:nvPicPr>
          <p:cNvPr id="5" name="Picture 4">
            <a:extLst>
              <a:ext uri="{FF2B5EF4-FFF2-40B4-BE49-F238E27FC236}">
                <a16:creationId xmlns:a16="http://schemas.microsoft.com/office/drawing/2014/main" id="{A4DF9468-498F-4218-56E1-B69CAD99FBE7}"/>
              </a:ext>
            </a:extLst>
          </p:cNvPr>
          <p:cNvPicPr>
            <a:picLocks noChangeAspect="1"/>
          </p:cNvPicPr>
          <p:nvPr/>
        </p:nvPicPr>
        <p:blipFill>
          <a:blip r:embed="rId2"/>
          <a:stretch>
            <a:fillRect/>
          </a:stretch>
        </p:blipFill>
        <p:spPr>
          <a:xfrm>
            <a:off x="4048969" y="1573748"/>
            <a:ext cx="7807671" cy="4943221"/>
          </a:xfrm>
          <a:prstGeom prst="rect">
            <a:avLst/>
          </a:prstGeom>
        </p:spPr>
      </p:pic>
    </p:spTree>
    <p:extLst>
      <p:ext uri="{BB962C8B-B14F-4D97-AF65-F5344CB8AC3E}">
        <p14:creationId xmlns:p14="http://schemas.microsoft.com/office/powerpoint/2010/main" val="2011697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1FABB-1B0A-CCB9-E0E4-105B3CF96413}"/>
              </a:ext>
            </a:extLst>
          </p:cNvPr>
          <p:cNvSpPr>
            <a:spLocks noGrp="1"/>
          </p:cNvSpPr>
          <p:nvPr>
            <p:ph type="title"/>
          </p:nvPr>
        </p:nvSpPr>
        <p:spPr>
          <a:xfrm>
            <a:off x="407368" y="1340768"/>
            <a:ext cx="10515600" cy="1325563"/>
          </a:xfrm>
        </p:spPr>
        <p:txBody>
          <a:bodyPr>
            <a:normAutofit/>
          </a:bodyPr>
          <a:lstStyle/>
          <a:p>
            <a:r>
              <a:rPr lang="en-GB" sz="4900" dirty="0">
                <a:solidFill>
                  <a:schemeClr val="accent2">
                    <a:lumMod val="75000"/>
                  </a:schemeClr>
                </a:solidFill>
                <a:ea typeface="+mn-ea"/>
                <a:cs typeface="+mn-cs"/>
              </a:rPr>
              <a:t>Questions</a:t>
            </a:r>
          </a:p>
        </p:txBody>
      </p:sp>
      <p:sp>
        <p:nvSpPr>
          <p:cNvPr id="3" name="Content Placeholder 2">
            <a:extLst>
              <a:ext uri="{FF2B5EF4-FFF2-40B4-BE49-F238E27FC236}">
                <a16:creationId xmlns:a16="http://schemas.microsoft.com/office/drawing/2014/main" id="{0DC89460-DB5C-68DD-8F8A-85247DA035A0}"/>
              </a:ext>
            </a:extLst>
          </p:cNvPr>
          <p:cNvSpPr>
            <a:spLocks noGrp="1"/>
          </p:cNvSpPr>
          <p:nvPr>
            <p:ph idx="1"/>
          </p:nvPr>
        </p:nvSpPr>
        <p:spPr>
          <a:xfrm>
            <a:off x="983432" y="2953619"/>
            <a:ext cx="10515600" cy="2995661"/>
          </a:xfrm>
        </p:spPr>
        <p:txBody>
          <a:bodyPr>
            <a:normAutofit/>
          </a:bodyPr>
          <a:lstStyle/>
          <a:p>
            <a:pPr marL="0" indent="0">
              <a:buNone/>
            </a:pPr>
            <a:r>
              <a:rPr lang="en-GB" dirty="0"/>
              <a:t>1. What does this photograph tell you about members of the Nazi Party? </a:t>
            </a:r>
          </a:p>
          <a:p>
            <a:pPr marL="0" indent="0">
              <a:buNone/>
            </a:pPr>
            <a:endParaRPr lang="en-GB" dirty="0"/>
          </a:p>
          <a:p>
            <a:pPr marL="0" indent="0">
              <a:buNone/>
            </a:pPr>
            <a:r>
              <a:rPr lang="en-GB" dirty="0"/>
              <a:t>2. Why do you think the people in this photograph might have joined the Nazi party?</a:t>
            </a:r>
          </a:p>
          <a:p>
            <a:endParaRPr lang="en-GB" dirty="0"/>
          </a:p>
        </p:txBody>
      </p:sp>
    </p:spTree>
    <p:extLst>
      <p:ext uri="{BB962C8B-B14F-4D97-AF65-F5344CB8AC3E}">
        <p14:creationId xmlns:p14="http://schemas.microsoft.com/office/powerpoint/2010/main" val="2592529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1FABB-1B0A-CCB9-E0E4-105B3CF96413}"/>
              </a:ext>
            </a:extLst>
          </p:cNvPr>
          <p:cNvSpPr>
            <a:spLocks noGrp="1"/>
          </p:cNvSpPr>
          <p:nvPr>
            <p:ph type="title"/>
          </p:nvPr>
        </p:nvSpPr>
        <p:spPr>
          <a:xfrm>
            <a:off x="191344" y="908720"/>
            <a:ext cx="10515600" cy="1325563"/>
          </a:xfrm>
        </p:spPr>
        <p:txBody>
          <a:bodyPr>
            <a:normAutofit/>
          </a:bodyPr>
          <a:lstStyle/>
          <a:p>
            <a:r>
              <a:rPr lang="en-GB" sz="4900" dirty="0">
                <a:solidFill>
                  <a:schemeClr val="accent2">
                    <a:lumMod val="75000"/>
                  </a:schemeClr>
                </a:solidFill>
                <a:ea typeface="+mn-ea"/>
                <a:cs typeface="+mn-cs"/>
              </a:rPr>
              <a:t>Violence </a:t>
            </a:r>
          </a:p>
        </p:txBody>
      </p:sp>
      <p:sp>
        <p:nvSpPr>
          <p:cNvPr id="3" name="Content Placeholder 2">
            <a:extLst>
              <a:ext uri="{FF2B5EF4-FFF2-40B4-BE49-F238E27FC236}">
                <a16:creationId xmlns:a16="http://schemas.microsoft.com/office/drawing/2014/main" id="{0DC89460-DB5C-68DD-8F8A-85247DA035A0}"/>
              </a:ext>
            </a:extLst>
          </p:cNvPr>
          <p:cNvSpPr>
            <a:spLocks noGrp="1"/>
          </p:cNvSpPr>
          <p:nvPr>
            <p:ph idx="1"/>
          </p:nvPr>
        </p:nvSpPr>
        <p:spPr>
          <a:xfrm>
            <a:off x="119336" y="1772816"/>
            <a:ext cx="11737304" cy="4409432"/>
          </a:xfrm>
        </p:spPr>
        <p:txBody>
          <a:bodyPr>
            <a:normAutofit/>
          </a:bodyPr>
          <a:lstStyle/>
          <a:p>
            <a:pPr marL="0" indent="0">
              <a:buNone/>
            </a:pPr>
            <a:endParaRPr lang="en-GB" dirty="0"/>
          </a:p>
          <a:p>
            <a:pPr marL="457200" lvl="1" indent="0">
              <a:spcAft>
                <a:spcPts val="1800"/>
              </a:spcAft>
              <a:buNone/>
            </a:pPr>
            <a:r>
              <a:rPr lang="en-GB" dirty="0"/>
              <a:t>The Nazis used violence on political opponents such as the Social Democrats and Communists as well as attacking Jews and homosexuals.</a:t>
            </a:r>
          </a:p>
          <a:p>
            <a:pPr marL="457200" lvl="1" indent="0">
              <a:spcAft>
                <a:spcPts val="1800"/>
              </a:spcAft>
              <a:buNone/>
            </a:pPr>
            <a:r>
              <a:rPr lang="en-GB" dirty="0"/>
              <a:t>The first Nazi concentration camp, Dachau, was opened on 23 March 1933 to house political opponents. </a:t>
            </a:r>
          </a:p>
          <a:p>
            <a:pPr marL="457200" lvl="1" indent="0">
              <a:spcAft>
                <a:spcPts val="1800"/>
              </a:spcAft>
              <a:buNone/>
            </a:pPr>
            <a:r>
              <a:rPr lang="en-GB" dirty="0"/>
              <a:t>There was also violence within the Nazi party, which was encapsulated by the purge of the SA on the ‘Night of the Long Knives’ in 1934.</a:t>
            </a:r>
          </a:p>
          <a:p>
            <a:pPr marL="457200" lvl="1" indent="0">
              <a:spcAft>
                <a:spcPts val="1800"/>
              </a:spcAft>
              <a:buNone/>
            </a:pPr>
            <a:r>
              <a:rPr lang="en-GB" dirty="0"/>
              <a:t>On </a:t>
            </a:r>
            <a:r>
              <a:rPr lang="en-GB" i="1" dirty="0"/>
              <a:t>Kristallnacht</a:t>
            </a:r>
            <a:r>
              <a:rPr lang="en-GB" dirty="0"/>
              <a:t> in 1938, SA and SS members attacked Jewish shops, synagogues and houses, leading to 91 Jewish deaths and thousands being sent to concentration camps.</a:t>
            </a:r>
          </a:p>
        </p:txBody>
      </p:sp>
    </p:spTree>
    <p:extLst>
      <p:ext uri="{BB962C8B-B14F-4D97-AF65-F5344CB8AC3E}">
        <p14:creationId xmlns:p14="http://schemas.microsoft.com/office/powerpoint/2010/main" val="3185055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5C158-F3D2-7A16-C692-80FA0FF32697}"/>
              </a:ext>
            </a:extLst>
          </p:cNvPr>
          <p:cNvSpPr>
            <a:spLocks noGrp="1"/>
          </p:cNvSpPr>
          <p:nvPr>
            <p:ph type="title"/>
          </p:nvPr>
        </p:nvSpPr>
        <p:spPr>
          <a:xfrm>
            <a:off x="119336" y="980728"/>
            <a:ext cx="9601196" cy="1303867"/>
          </a:xfrm>
        </p:spPr>
        <p:txBody>
          <a:bodyPr/>
          <a:lstStyle/>
          <a:p>
            <a:r>
              <a:rPr lang="en-GB" sz="4900" dirty="0">
                <a:solidFill>
                  <a:schemeClr val="accent2">
                    <a:lumMod val="75000"/>
                  </a:schemeClr>
                </a:solidFill>
                <a:ea typeface="+mn-ea"/>
                <a:cs typeface="+mn-cs"/>
              </a:rPr>
              <a:t>Source 5</a:t>
            </a:r>
          </a:p>
        </p:txBody>
      </p:sp>
      <p:sp>
        <p:nvSpPr>
          <p:cNvPr id="3" name="Content Placeholder 2">
            <a:extLst>
              <a:ext uri="{FF2B5EF4-FFF2-40B4-BE49-F238E27FC236}">
                <a16:creationId xmlns:a16="http://schemas.microsoft.com/office/drawing/2014/main" id="{8D2E0CCC-6F8B-CEFE-CBD0-1D2942A26213}"/>
              </a:ext>
            </a:extLst>
          </p:cNvPr>
          <p:cNvSpPr>
            <a:spLocks noGrp="1"/>
          </p:cNvSpPr>
          <p:nvPr>
            <p:ph idx="1"/>
          </p:nvPr>
        </p:nvSpPr>
        <p:spPr>
          <a:xfrm>
            <a:off x="479376" y="2225485"/>
            <a:ext cx="11449272" cy="3318936"/>
          </a:xfrm>
        </p:spPr>
        <p:txBody>
          <a:bodyPr>
            <a:normAutofit fontScale="25000" lnSpcReduction="20000"/>
          </a:bodyPr>
          <a:lstStyle/>
          <a:p>
            <a:pPr marL="0" indent="0">
              <a:buNone/>
            </a:pPr>
            <a:r>
              <a:rPr lang="en-GB" sz="11200" dirty="0"/>
              <a:t>Report from SA Hamburg to 28th SS </a:t>
            </a:r>
            <a:r>
              <a:rPr lang="en-GB" sz="11200" dirty="0" err="1"/>
              <a:t>Standarte</a:t>
            </a:r>
            <a:r>
              <a:rPr lang="en-GB" sz="11200" dirty="0"/>
              <a:t>, 18 January 1932.</a:t>
            </a:r>
          </a:p>
          <a:p>
            <a:pPr marL="0" indent="0">
              <a:buNone/>
            </a:pPr>
            <a:endParaRPr lang="en-GB" sz="11200" dirty="0"/>
          </a:p>
          <a:p>
            <a:pPr marL="0" indent="0">
              <a:spcAft>
                <a:spcPts val="1800"/>
              </a:spcAft>
              <a:buNone/>
            </a:pPr>
            <a:r>
              <a:rPr lang="en-GB" sz="11200" dirty="0"/>
              <a:t>On New Year’s Eve, several SA men and the </a:t>
            </a:r>
            <a:r>
              <a:rPr lang="en-GB" sz="11200" b="1" dirty="0">
                <a:solidFill>
                  <a:srgbClr val="0070C0"/>
                </a:solidFill>
              </a:rPr>
              <a:t>SS</a:t>
            </a:r>
            <a:r>
              <a:rPr lang="en-GB" sz="11200" dirty="0"/>
              <a:t> man, Stein, had a punch up with another group of SA men. Following this kerfuffle, a </a:t>
            </a:r>
            <a:r>
              <a:rPr lang="en-GB" sz="11200" b="1" dirty="0">
                <a:solidFill>
                  <a:srgbClr val="0070C0"/>
                </a:solidFill>
              </a:rPr>
              <a:t>Truppführer</a:t>
            </a:r>
            <a:r>
              <a:rPr lang="en-GB" sz="11200" dirty="0">
                <a:solidFill>
                  <a:srgbClr val="0070C0"/>
                </a:solidFill>
              </a:rPr>
              <a:t> </a:t>
            </a:r>
            <a:r>
              <a:rPr lang="en-GB" sz="11200" dirty="0"/>
              <a:t> demanded the papers from an SA man. The SS man, Stein, then came over to the </a:t>
            </a:r>
            <a:r>
              <a:rPr lang="en-GB" sz="11200" dirty="0" err="1"/>
              <a:t>Truppführer’s</a:t>
            </a:r>
            <a:r>
              <a:rPr lang="en-GB" sz="11200" dirty="0"/>
              <a:t> table and tried to get the documents back, clearly because he wanted to start another fight. </a:t>
            </a:r>
          </a:p>
          <a:p>
            <a:pPr marL="0" indent="0">
              <a:buNone/>
            </a:pPr>
            <a:r>
              <a:rPr lang="en-GB" sz="11200" dirty="0"/>
              <a:t>The Truppführer hadn’t seen the first fight himself, as he only came into the pub soon after it was all over. According to what other guests and other SA men have said, it was at this point that the SS man, Stein, really excelled himself. He smashed up a large, priceless Japanese vase and knocked down an SA man with a wine bottle. </a:t>
            </a:r>
          </a:p>
          <a:p>
            <a:endParaRPr lang="en-GB" dirty="0"/>
          </a:p>
          <a:p>
            <a:endParaRPr lang="en-GB" dirty="0"/>
          </a:p>
          <a:p>
            <a:endParaRPr lang="en-GB" dirty="0"/>
          </a:p>
        </p:txBody>
      </p:sp>
    </p:spTree>
    <p:extLst>
      <p:ext uri="{BB962C8B-B14F-4D97-AF65-F5344CB8AC3E}">
        <p14:creationId xmlns:p14="http://schemas.microsoft.com/office/powerpoint/2010/main" val="3706209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8DB7F-CE0B-67B4-1EAC-247CF67567AE}"/>
              </a:ext>
            </a:extLst>
          </p:cNvPr>
          <p:cNvSpPr>
            <a:spLocks noGrp="1"/>
          </p:cNvSpPr>
          <p:nvPr>
            <p:ph type="title"/>
          </p:nvPr>
        </p:nvSpPr>
        <p:spPr>
          <a:xfrm>
            <a:off x="479376" y="1224596"/>
            <a:ext cx="10515600" cy="1325563"/>
          </a:xfrm>
        </p:spPr>
        <p:txBody>
          <a:bodyPr>
            <a:normAutofit/>
          </a:bodyPr>
          <a:lstStyle/>
          <a:p>
            <a:r>
              <a:rPr lang="en-GB" sz="4900" dirty="0">
                <a:solidFill>
                  <a:schemeClr val="accent2">
                    <a:lumMod val="75000"/>
                  </a:schemeClr>
                </a:solidFill>
                <a:ea typeface="+mn-ea"/>
                <a:cs typeface="+mn-cs"/>
              </a:rPr>
              <a:t>Questions</a:t>
            </a:r>
          </a:p>
        </p:txBody>
      </p:sp>
      <p:sp>
        <p:nvSpPr>
          <p:cNvPr id="3" name="Content Placeholder 2">
            <a:extLst>
              <a:ext uri="{FF2B5EF4-FFF2-40B4-BE49-F238E27FC236}">
                <a16:creationId xmlns:a16="http://schemas.microsoft.com/office/drawing/2014/main" id="{319860CF-6187-80B5-0B7B-68B55A31ADD6}"/>
              </a:ext>
            </a:extLst>
          </p:cNvPr>
          <p:cNvSpPr>
            <a:spLocks noGrp="1"/>
          </p:cNvSpPr>
          <p:nvPr>
            <p:ph idx="1"/>
          </p:nvPr>
        </p:nvSpPr>
        <p:spPr>
          <a:xfrm>
            <a:off x="1074584" y="2492896"/>
            <a:ext cx="10042832" cy="3454401"/>
          </a:xfrm>
        </p:spPr>
        <p:txBody>
          <a:bodyPr>
            <a:normAutofit lnSpcReduction="10000"/>
          </a:bodyPr>
          <a:lstStyle/>
          <a:p>
            <a:pPr marL="0" indent="0">
              <a:buNone/>
            </a:pPr>
            <a:r>
              <a:rPr lang="en-GB" dirty="0"/>
              <a:t>1. According to Source 5, are the Nazi party following the Ten Commandments of the SA? </a:t>
            </a:r>
          </a:p>
          <a:p>
            <a:pPr marL="0" indent="0">
              <a:buNone/>
            </a:pPr>
            <a:endParaRPr lang="en-GB" dirty="0"/>
          </a:p>
          <a:p>
            <a:pPr marL="0" indent="0">
              <a:buNone/>
            </a:pPr>
            <a:r>
              <a:rPr lang="en-GB" dirty="0"/>
              <a:t>2. Why do you think the SA and SS clashed if they were all members of the same party?</a:t>
            </a:r>
          </a:p>
          <a:p>
            <a:pPr marL="0" indent="0">
              <a:buNone/>
            </a:pPr>
            <a:endParaRPr lang="en-GB" dirty="0"/>
          </a:p>
          <a:p>
            <a:pPr marL="0" indent="0">
              <a:buNone/>
            </a:pPr>
            <a:r>
              <a:rPr lang="en-GB" dirty="0"/>
              <a:t>3. How do you think violence affected the popularity of the Nazi Party and why?</a:t>
            </a:r>
          </a:p>
        </p:txBody>
      </p:sp>
    </p:spTree>
    <p:extLst>
      <p:ext uri="{BB962C8B-B14F-4D97-AF65-F5344CB8AC3E}">
        <p14:creationId xmlns:p14="http://schemas.microsoft.com/office/powerpoint/2010/main" val="1213461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8DB7F-CE0B-67B4-1EAC-247CF67567AE}"/>
              </a:ext>
            </a:extLst>
          </p:cNvPr>
          <p:cNvSpPr>
            <a:spLocks noGrp="1"/>
          </p:cNvSpPr>
          <p:nvPr>
            <p:ph type="title"/>
          </p:nvPr>
        </p:nvSpPr>
        <p:spPr>
          <a:xfrm>
            <a:off x="191344" y="1124744"/>
            <a:ext cx="10515600" cy="1325563"/>
          </a:xfrm>
        </p:spPr>
        <p:txBody>
          <a:bodyPr>
            <a:normAutofit/>
          </a:bodyPr>
          <a:lstStyle/>
          <a:p>
            <a:r>
              <a:rPr lang="en-GB" sz="4900" dirty="0">
                <a:solidFill>
                  <a:schemeClr val="accent2">
                    <a:lumMod val="75000"/>
                  </a:schemeClr>
                </a:solidFill>
                <a:ea typeface="+mn-ea"/>
                <a:cs typeface="+mn-cs"/>
              </a:rPr>
              <a:t>Rise to power</a:t>
            </a:r>
          </a:p>
        </p:txBody>
      </p:sp>
      <p:sp>
        <p:nvSpPr>
          <p:cNvPr id="3" name="Content Placeholder 2">
            <a:extLst>
              <a:ext uri="{FF2B5EF4-FFF2-40B4-BE49-F238E27FC236}">
                <a16:creationId xmlns:a16="http://schemas.microsoft.com/office/drawing/2014/main" id="{319860CF-6187-80B5-0B7B-68B55A31ADD6}"/>
              </a:ext>
            </a:extLst>
          </p:cNvPr>
          <p:cNvSpPr>
            <a:spLocks noGrp="1"/>
          </p:cNvSpPr>
          <p:nvPr>
            <p:ph idx="1"/>
          </p:nvPr>
        </p:nvSpPr>
        <p:spPr>
          <a:xfrm>
            <a:off x="983432" y="2450307"/>
            <a:ext cx="10515600" cy="4047193"/>
          </a:xfrm>
        </p:spPr>
        <p:txBody>
          <a:bodyPr>
            <a:normAutofit fontScale="85000" lnSpcReduction="10000"/>
          </a:bodyPr>
          <a:lstStyle/>
          <a:p>
            <a:pPr marL="0" indent="0">
              <a:spcAft>
                <a:spcPts val="1200"/>
              </a:spcAft>
              <a:buNone/>
            </a:pPr>
            <a:r>
              <a:rPr lang="en-GB" dirty="0"/>
              <a:t>After </a:t>
            </a:r>
            <a:r>
              <a:rPr lang="en-GB" sz="3300" dirty="0"/>
              <a:t>Hitler’s release from prison, the Nazi Party took a democratic approach to gaining power.</a:t>
            </a:r>
          </a:p>
          <a:p>
            <a:pPr marL="0" indent="0">
              <a:spcAft>
                <a:spcPts val="1200"/>
              </a:spcAft>
              <a:buNone/>
            </a:pPr>
            <a:r>
              <a:rPr lang="en-GB" sz="3300" dirty="0"/>
              <a:t>Hitler reformed the SA and reorganised the Party.</a:t>
            </a:r>
          </a:p>
          <a:p>
            <a:pPr marL="0" indent="0">
              <a:spcAft>
                <a:spcPts val="1200"/>
              </a:spcAft>
              <a:buNone/>
            </a:pPr>
            <a:r>
              <a:rPr lang="en-GB" sz="3300" dirty="0"/>
              <a:t>The 25-point programme was reaffirmed in 1926 at the Bamberg conference and appealed to large segments of society.</a:t>
            </a:r>
          </a:p>
          <a:p>
            <a:pPr marL="0" indent="0">
              <a:spcAft>
                <a:spcPts val="1200"/>
              </a:spcAft>
              <a:buNone/>
            </a:pPr>
            <a:r>
              <a:rPr lang="en-GB" sz="3300" dirty="0"/>
              <a:t>Nazi propaganda showed Hitler as a strong leader.</a:t>
            </a:r>
          </a:p>
          <a:p>
            <a:pPr marL="0" indent="0">
              <a:spcAft>
                <a:spcPts val="1200"/>
              </a:spcAft>
              <a:buNone/>
            </a:pPr>
            <a:r>
              <a:rPr lang="en-GB" sz="3300" dirty="0"/>
              <a:t>In 1929 the Great Depression created mass unemployment in Germany.</a:t>
            </a:r>
          </a:p>
        </p:txBody>
      </p:sp>
    </p:spTree>
    <p:extLst>
      <p:ext uri="{BB962C8B-B14F-4D97-AF65-F5344CB8AC3E}">
        <p14:creationId xmlns:p14="http://schemas.microsoft.com/office/powerpoint/2010/main" val="814383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5CCA1-1A1B-BD2D-2176-3E91E4C09400}"/>
              </a:ext>
            </a:extLst>
          </p:cNvPr>
          <p:cNvSpPr>
            <a:spLocks noGrp="1"/>
          </p:cNvSpPr>
          <p:nvPr>
            <p:ph type="title"/>
          </p:nvPr>
        </p:nvSpPr>
        <p:spPr>
          <a:xfrm>
            <a:off x="191344" y="852162"/>
            <a:ext cx="9601196" cy="1303867"/>
          </a:xfrm>
        </p:spPr>
        <p:txBody>
          <a:bodyPr>
            <a:normAutofit/>
          </a:bodyPr>
          <a:lstStyle/>
          <a:p>
            <a:r>
              <a:rPr lang="en-GB" sz="4900" dirty="0">
                <a:solidFill>
                  <a:schemeClr val="accent2">
                    <a:lumMod val="75000"/>
                  </a:schemeClr>
                </a:solidFill>
                <a:ea typeface="+mn-ea"/>
                <a:cs typeface="+mn-cs"/>
              </a:rPr>
              <a:t>Source 6</a:t>
            </a:r>
          </a:p>
        </p:txBody>
      </p:sp>
      <p:sp>
        <p:nvSpPr>
          <p:cNvPr id="3" name="Content Placeholder 2">
            <a:extLst>
              <a:ext uri="{FF2B5EF4-FFF2-40B4-BE49-F238E27FC236}">
                <a16:creationId xmlns:a16="http://schemas.microsoft.com/office/drawing/2014/main" id="{442748FF-A67E-455C-DDBD-D25D16F1C426}"/>
              </a:ext>
            </a:extLst>
          </p:cNvPr>
          <p:cNvSpPr>
            <a:spLocks noGrp="1"/>
          </p:cNvSpPr>
          <p:nvPr>
            <p:ph idx="1"/>
          </p:nvPr>
        </p:nvSpPr>
        <p:spPr>
          <a:xfrm>
            <a:off x="203684" y="2276872"/>
            <a:ext cx="11724964" cy="4896544"/>
          </a:xfrm>
        </p:spPr>
        <p:txBody>
          <a:bodyPr>
            <a:normAutofit fontScale="47500" lnSpcReduction="20000"/>
          </a:bodyPr>
          <a:lstStyle/>
          <a:p>
            <a:pPr marL="0" indent="0">
              <a:buNone/>
            </a:pPr>
            <a:endParaRPr lang="en-GB" sz="3300" dirty="0"/>
          </a:p>
          <a:p>
            <a:pPr marL="0" indent="0">
              <a:buNone/>
            </a:pPr>
            <a:r>
              <a:rPr lang="en-GB" sz="5100" dirty="0"/>
              <a:t>The NSDAP started their meetings on 1st and 2nd June 1932 with four public gatherings for the unemployed, which in total some 2,000 people attended, including many Communists. […] On 08.06.1932, </a:t>
            </a:r>
            <a:r>
              <a:rPr lang="en-GB" sz="5100" b="1" dirty="0">
                <a:solidFill>
                  <a:srgbClr val="0070C0"/>
                </a:solidFill>
              </a:rPr>
              <a:t>Reichstag </a:t>
            </a:r>
            <a:r>
              <a:rPr lang="en-GB" sz="5100" dirty="0"/>
              <a:t>member, [Joseph] Goebbels, spoke at a large rally in Hall 7 of the Leipzig exhibition grounds to an audience of around 2,500 people. Beforehand, there was a march with 2,400 participants. The event went off without incident. However, in the Hain Strasse at around midnight, a large gang of National Socialists attacked three socialists and their female companion, allegedly because one of the students had refused to follow the National Socialists’ demand that he remove his SPD party badge. One National Socialist was arrested. […] At the end of a gathering on the 23.06.1932, […] near Hildegard Strasse the officers were fired upon, and one policeman took a shot in his right hand. The police then returned fire, shooting off four rounds. It is not yet clear whether anyone was hit as a result. Two youths were arrested and taken to the station under suspicion of having been involved in the shooting incident. They have protested their innocence and anyway no weapons were found on them. </a:t>
            </a:r>
          </a:p>
        </p:txBody>
      </p:sp>
      <p:sp>
        <p:nvSpPr>
          <p:cNvPr id="5" name="TextBox 4">
            <a:extLst>
              <a:ext uri="{FF2B5EF4-FFF2-40B4-BE49-F238E27FC236}">
                <a16:creationId xmlns:a16="http://schemas.microsoft.com/office/drawing/2014/main" id="{1E7702EA-7D35-0BCE-D712-FB84AF31DE50}"/>
              </a:ext>
            </a:extLst>
          </p:cNvPr>
          <p:cNvSpPr txBox="1"/>
          <p:nvPr/>
        </p:nvSpPr>
        <p:spPr>
          <a:xfrm>
            <a:off x="191344" y="1925196"/>
            <a:ext cx="6624736" cy="461665"/>
          </a:xfrm>
          <a:prstGeom prst="rect">
            <a:avLst/>
          </a:prstGeom>
          <a:noFill/>
        </p:spPr>
        <p:txBody>
          <a:bodyPr wrap="square">
            <a:spAutoFit/>
          </a:bodyPr>
          <a:lstStyle/>
          <a:p>
            <a:r>
              <a:rPr lang="de-DE" sz="2400" dirty="0"/>
              <a:t>Leipzig Police Intelligence Report, June 1932.</a:t>
            </a:r>
          </a:p>
        </p:txBody>
      </p:sp>
    </p:spTree>
    <p:extLst>
      <p:ext uri="{BB962C8B-B14F-4D97-AF65-F5344CB8AC3E}">
        <p14:creationId xmlns:p14="http://schemas.microsoft.com/office/powerpoint/2010/main" val="36964891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BE26E-4369-B20E-1E73-573D8053EC1E}"/>
              </a:ext>
            </a:extLst>
          </p:cNvPr>
          <p:cNvSpPr>
            <a:spLocks noGrp="1"/>
          </p:cNvSpPr>
          <p:nvPr>
            <p:ph type="title"/>
          </p:nvPr>
        </p:nvSpPr>
        <p:spPr>
          <a:xfrm>
            <a:off x="191344" y="1052736"/>
            <a:ext cx="10515600" cy="1325563"/>
          </a:xfrm>
        </p:spPr>
        <p:txBody>
          <a:bodyPr>
            <a:normAutofit/>
          </a:bodyPr>
          <a:lstStyle/>
          <a:p>
            <a:r>
              <a:rPr lang="en-GB" sz="4900" dirty="0">
                <a:solidFill>
                  <a:schemeClr val="accent2">
                    <a:lumMod val="75000"/>
                  </a:schemeClr>
                </a:solidFill>
                <a:ea typeface="+mn-ea"/>
                <a:cs typeface="+mn-cs"/>
              </a:rPr>
              <a:t>Questions</a:t>
            </a:r>
          </a:p>
        </p:txBody>
      </p:sp>
      <p:sp>
        <p:nvSpPr>
          <p:cNvPr id="3" name="Content Placeholder 2">
            <a:extLst>
              <a:ext uri="{FF2B5EF4-FFF2-40B4-BE49-F238E27FC236}">
                <a16:creationId xmlns:a16="http://schemas.microsoft.com/office/drawing/2014/main" id="{6A3DF459-ECE2-239F-8D90-E6BAACB36502}"/>
              </a:ext>
            </a:extLst>
          </p:cNvPr>
          <p:cNvSpPr>
            <a:spLocks noGrp="1"/>
          </p:cNvSpPr>
          <p:nvPr>
            <p:ph idx="1"/>
          </p:nvPr>
        </p:nvSpPr>
        <p:spPr>
          <a:xfrm>
            <a:off x="911424" y="2378299"/>
            <a:ext cx="10441160" cy="3660775"/>
          </a:xfrm>
        </p:spPr>
        <p:txBody>
          <a:bodyPr>
            <a:normAutofit lnSpcReduction="10000"/>
          </a:bodyPr>
          <a:lstStyle/>
          <a:p>
            <a:pPr marL="0" indent="0">
              <a:buNone/>
            </a:pPr>
            <a:r>
              <a:rPr lang="en-GB" dirty="0"/>
              <a:t>1. What does Source 6 suggest about the popularity of the NSDAP in the early 1930s? Explain your answer.</a:t>
            </a:r>
          </a:p>
          <a:p>
            <a:pPr marL="0" indent="0">
              <a:buNone/>
            </a:pPr>
            <a:endParaRPr lang="en-GB" dirty="0"/>
          </a:p>
          <a:p>
            <a:pPr marL="0" indent="0">
              <a:buNone/>
            </a:pPr>
            <a:r>
              <a:rPr lang="en-GB" dirty="0"/>
              <a:t>2. In comparison to Source 1, how did NSDAP meetings change between 1926 and 1932?</a:t>
            </a:r>
          </a:p>
          <a:p>
            <a:pPr marL="0" indent="0">
              <a:buNone/>
            </a:pPr>
            <a:endParaRPr lang="en-GB" dirty="0"/>
          </a:p>
          <a:p>
            <a:pPr marL="0" indent="0">
              <a:buNone/>
            </a:pPr>
            <a:r>
              <a:rPr lang="en-GB" dirty="0"/>
              <a:t>3. What factors do you think could have influenced these changes?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523455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BA71D-C12E-304E-BE5D-1E4BE93B9D7B}"/>
              </a:ext>
            </a:extLst>
          </p:cNvPr>
          <p:cNvSpPr>
            <a:spLocks noGrp="1"/>
          </p:cNvSpPr>
          <p:nvPr>
            <p:ph type="title"/>
          </p:nvPr>
        </p:nvSpPr>
        <p:spPr>
          <a:xfrm>
            <a:off x="193040" y="908720"/>
            <a:ext cx="10515600" cy="1325563"/>
          </a:xfrm>
        </p:spPr>
        <p:txBody>
          <a:bodyPr/>
          <a:lstStyle/>
          <a:p>
            <a:r>
              <a:rPr lang="en-GB" sz="4900" dirty="0">
                <a:solidFill>
                  <a:schemeClr val="accent2">
                    <a:lumMod val="75000"/>
                  </a:schemeClr>
                </a:solidFill>
                <a:ea typeface="+mn-ea"/>
                <a:cs typeface="+mn-cs"/>
              </a:rPr>
              <a:t>Glossary</a:t>
            </a:r>
            <a:r>
              <a:rPr lang="en-GB" dirty="0"/>
              <a:t> </a:t>
            </a:r>
          </a:p>
        </p:txBody>
      </p:sp>
      <p:sp>
        <p:nvSpPr>
          <p:cNvPr id="3" name="Content Placeholder 2">
            <a:extLst>
              <a:ext uri="{FF2B5EF4-FFF2-40B4-BE49-F238E27FC236}">
                <a16:creationId xmlns:a16="http://schemas.microsoft.com/office/drawing/2014/main" id="{092495ED-1CCD-B213-BB26-75AABD8A4463}"/>
              </a:ext>
            </a:extLst>
          </p:cNvPr>
          <p:cNvSpPr>
            <a:spLocks noGrp="1"/>
          </p:cNvSpPr>
          <p:nvPr>
            <p:ph idx="1"/>
          </p:nvPr>
        </p:nvSpPr>
        <p:spPr>
          <a:xfrm>
            <a:off x="767408" y="1988840"/>
            <a:ext cx="11017224" cy="4608511"/>
          </a:xfrm>
        </p:spPr>
        <p:txBody>
          <a:bodyPr>
            <a:normAutofit/>
          </a:bodyPr>
          <a:lstStyle/>
          <a:p>
            <a:r>
              <a:rPr lang="en-US" sz="2400" b="1" dirty="0">
                <a:solidFill>
                  <a:srgbClr val="0070C0"/>
                </a:solidFill>
              </a:rPr>
              <a:t>Fascism</a:t>
            </a:r>
            <a:r>
              <a:rPr lang="en-US" sz="2400" b="1" dirty="0"/>
              <a:t> – </a:t>
            </a:r>
            <a:r>
              <a:rPr lang="en-GB" sz="2400" dirty="0"/>
              <a:t>A form of far-right ultranationalist politics.</a:t>
            </a:r>
            <a:endParaRPr lang="en-US" sz="2400" b="1" dirty="0"/>
          </a:p>
          <a:p>
            <a:r>
              <a:rPr lang="en-GB" sz="2400" b="1" dirty="0">
                <a:solidFill>
                  <a:srgbClr val="0070C0"/>
                </a:solidFill>
              </a:rPr>
              <a:t>Dawes agreement </a:t>
            </a:r>
            <a:r>
              <a:rPr lang="en-GB" sz="2400" dirty="0"/>
              <a:t>– September 1924, lowered reparations payments and Germany received 800 million marks from the USA to help with her recovery</a:t>
            </a:r>
          </a:p>
          <a:p>
            <a:r>
              <a:rPr lang="en-GB" sz="2400" b="1" dirty="0">
                <a:solidFill>
                  <a:srgbClr val="0070C0"/>
                </a:solidFill>
              </a:rPr>
              <a:t>NSDAP</a:t>
            </a:r>
            <a:r>
              <a:rPr lang="en-GB" sz="2400" dirty="0"/>
              <a:t> - </a:t>
            </a:r>
            <a:r>
              <a:rPr lang="de-DE" sz="2400" dirty="0"/>
              <a:t>National Socialist German Workers' Party (German: Nationalsozialistische Deutsche Arbeiterpartei), commonly known as the Nazi party. </a:t>
            </a:r>
            <a:endParaRPr lang="en-GB" sz="2400" dirty="0"/>
          </a:p>
          <a:p>
            <a:r>
              <a:rPr lang="en-GB" sz="2400" b="1" dirty="0">
                <a:solidFill>
                  <a:srgbClr val="0070C0"/>
                </a:solidFill>
              </a:rPr>
              <a:t>SA</a:t>
            </a:r>
            <a:r>
              <a:rPr lang="en-GB" sz="2400" dirty="0"/>
              <a:t> – Sturmabteilung/Stormtroopers, paramilitary wing of the Nazi party who attacked political enemies.</a:t>
            </a:r>
          </a:p>
          <a:p>
            <a:r>
              <a:rPr lang="en-GB" sz="2400" b="1" dirty="0">
                <a:solidFill>
                  <a:srgbClr val="0070C0"/>
                </a:solidFill>
              </a:rPr>
              <a:t>Uckermärker Day </a:t>
            </a:r>
            <a:r>
              <a:rPr lang="en-GB" sz="2400" dirty="0"/>
              <a:t>- the Nazi Party staged propaganda events that celebrated the nation or the region to increase support.  Its first </a:t>
            </a:r>
            <a:r>
              <a:rPr lang="en-GB" sz="2400" dirty="0" err="1"/>
              <a:t>Uckermärker</a:t>
            </a:r>
            <a:r>
              <a:rPr lang="en-GB" sz="2400" dirty="0"/>
              <a:t> Day, which took its name from the region northeast of Berlin, brought members together in </a:t>
            </a:r>
            <a:r>
              <a:rPr lang="en-GB" sz="2400" dirty="0" err="1"/>
              <a:t>Prenzlau</a:t>
            </a:r>
            <a:r>
              <a:rPr lang="en-GB" sz="2400" dirty="0"/>
              <a:t> for a day of patriotic festivities.</a:t>
            </a:r>
          </a:p>
        </p:txBody>
      </p:sp>
    </p:spTree>
    <p:extLst>
      <p:ext uri="{BB962C8B-B14F-4D97-AF65-F5344CB8AC3E}">
        <p14:creationId xmlns:p14="http://schemas.microsoft.com/office/powerpoint/2010/main" val="2747524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FC53F-77F5-C953-C42F-FB8DE6120198}"/>
              </a:ext>
            </a:extLst>
          </p:cNvPr>
          <p:cNvSpPr>
            <a:spLocks noGrp="1"/>
          </p:cNvSpPr>
          <p:nvPr>
            <p:ph type="title"/>
          </p:nvPr>
        </p:nvSpPr>
        <p:spPr>
          <a:xfrm>
            <a:off x="47328" y="908720"/>
            <a:ext cx="10515600" cy="1325563"/>
          </a:xfrm>
        </p:spPr>
        <p:txBody>
          <a:bodyPr>
            <a:normAutofit/>
          </a:bodyPr>
          <a:lstStyle/>
          <a:p>
            <a:r>
              <a:rPr lang="en-GB" sz="4900" dirty="0">
                <a:solidFill>
                  <a:schemeClr val="accent2">
                    <a:lumMod val="75000"/>
                  </a:schemeClr>
                </a:solidFill>
                <a:ea typeface="+mn-ea"/>
                <a:cs typeface="+mn-cs"/>
              </a:rPr>
              <a:t>Glossary continued… </a:t>
            </a:r>
          </a:p>
        </p:txBody>
      </p:sp>
      <p:sp>
        <p:nvSpPr>
          <p:cNvPr id="3" name="Content Placeholder 2">
            <a:extLst>
              <a:ext uri="{FF2B5EF4-FFF2-40B4-BE49-F238E27FC236}">
                <a16:creationId xmlns:a16="http://schemas.microsoft.com/office/drawing/2014/main" id="{38061AFF-8406-561E-888F-076C2DF2FEDF}"/>
              </a:ext>
            </a:extLst>
          </p:cNvPr>
          <p:cNvSpPr>
            <a:spLocks noGrp="1"/>
          </p:cNvSpPr>
          <p:nvPr>
            <p:ph idx="1"/>
          </p:nvPr>
        </p:nvSpPr>
        <p:spPr>
          <a:xfrm>
            <a:off x="838200" y="2167721"/>
            <a:ext cx="10515600" cy="4351338"/>
          </a:xfrm>
        </p:spPr>
        <p:txBody>
          <a:bodyPr>
            <a:normAutofit fontScale="925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2800" b="1" dirty="0">
                <a:solidFill>
                  <a:srgbClr val="0070C0"/>
                </a:solidFill>
              </a:rPr>
              <a:t>Fatherland</a:t>
            </a:r>
            <a:r>
              <a:rPr lang="en-GB" sz="2800" dirty="0"/>
              <a:t> – a nationalist term used to unite Germans in terms of birthplace, race, culture and traditions of ancient Germany.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2800" b="1" dirty="0">
                <a:solidFill>
                  <a:srgbClr val="0070C0"/>
                </a:solidFill>
              </a:rPr>
              <a:t>Third Reich </a:t>
            </a:r>
            <a:r>
              <a:rPr lang="en-GB" sz="2800" dirty="0"/>
              <a:t>– Reich means Empire. The Nazi party claimed they were the successors to the Roman Empire and German Empire.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2800" b="1" dirty="0">
                <a:solidFill>
                  <a:srgbClr val="0070C0"/>
                </a:solidFill>
              </a:rPr>
              <a:t>SS</a:t>
            </a:r>
            <a:r>
              <a:rPr lang="en-GB" sz="2800" dirty="0"/>
              <a:t> – The Schutzstaffel was formed in 1925 to be Hitler’s personal bodyguard. In 1929 Heinrich Himmler expanded the SS as an elite force which overruled other organisations such as the SA.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2800" b="1" dirty="0" err="1">
                <a:solidFill>
                  <a:srgbClr val="0070C0"/>
                </a:solidFill>
              </a:rPr>
              <a:t>Truppführer</a:t>
            </a:r>
            <a:r>
              <a:rPr lang="en-GB" sz="2800" dirty="0"/>
              <a:t> – an SA troop/unit leader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b="1" dirty="0">
                <a:solidFill>
                  <a:srgbClr val="0070C0"/>
                </a:solidFill>
              </a:rPr>
              <a:t>Reichstag</a:t>
            </a:r>
            <a:r>
              <a:rPr lang="en-GB" dirty="0"/>
              <a:t> – German parliament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2800" b="1" dirty="0">
                <a:solidFill>
                  <a:srgbClr val="0070C0"/>
                </a:solidFill>
              </a:rPr>
              <a:t>Orator</a:t>
            </a:r>
            <a:r>
              <a:rPr lang="en-GB" sz="2800" dirty="0"/>
              <a:t> – a public speaker, especially one who is eloquent or skilled</a:t>
            </a:r>
          </a:p>
          <a:p>
            <a:pPr marL="0" marR="0" lvl="0" indent="0" algn="l" defTabSz="914400" rtl="0" eaLnBrk="1" fontAlgn="auto" latinLnBrk="0" hangingPunct="1">
              <a:lnSpc>
                <a:spcPct val="90000"/>
              </a:lnSpc>
              <a:spcBef>
                <a:spcPts val="1000"/>
              </a:spcBef>
              <a:spcAft>
                <a:spcPts val="0"/>
              </a:spcAft>
              <a:buClrTx/>
              <a:buSzTx/>
              <a:buNone/>
              <a:tabLst/>
              <a:defRPr/>
            </a:pPr>
            <a:endParaRPr lang="en-GB" sz="2800" dirty="0"/>
          </a:p>
          <a:p>
            <a:pPr marL="0" indent="0">
              <a:buNone/>
            </a:pPr>
            <a:endParaRPr lang="en-GB" dirty="0"/>
          </a:p>
        </p:txBody>
      </p:sp>
    </p:spTree>
    <p:extLst>
      <p:ext uri="{BB962C8B-B14F-4D97-AF65-F5344CB8AC3E}">
        <p14:creationId xmlns:p14="http://schemas.microsoft.com/office/powerpoint/2010/main" val="2171267488"/>
      </p:ext>
    </p:extLst>
  </p:cSld>
  <p:clrMapOvr>
    <a:masterClrMapping/>
  </p:clrMapOvr>
</p:sld>
</file>

<file path=ppt/theme/theme1.xml><?xml version="1.0" encoding="utf-8"?>
<a:theme xmlns:a="http://schemas.openxmlformats.org/drawingml/2006/main" name="Office Them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505</TotalTime>
  <Words>2372</Words>
  <Application>Microsoft Office PowerPoint</Application>
  <PresentationFormat>Widescreen</PresentationFormat>
  <Paragraphs>131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Trebuchet MS</vt:lpstr>
      <vt:lpstr>Office Theme</vt:lpstr>
      <vt:lpstr>PowerPoint Presentation</vt:lpstr>
      <vt:lpstr>PowerPoint Presentation</vt:lpstr>
      <vt:lpstr>Brief Timeline</vt:lpstr>
      <vt:lpstr>Nazi Ideology </vt:lpstr>
      <vt:lpstr>PowerPoint Presentation</vt:lpstr>
      <vt:lpstr>PowerPoint Presentation</vt:lpstr>
      <vt:lpstr>Propaganda </vt:lpstr>
      <vt:lpstr>Source 2</vt:lpstr>
      <vt:lpstr>Continued…</vt:lpstr>
      <vt:lpstr>Questions</vt:lpstr>
      <vt:lpstr>Nazism and Gender</vt:lpstr>
      <vt:lpstr>Source 3</vt:lpstr>
      <vt:lpstr>Questions</vt:lpstr>
      <vt:lpstr>Impact of the First World War</vt:lpstr>
      <vt:lpstr>Source 4</vt:lpstr>
      <vt:lpstr>Questions</vt:lpstr>
      <vt:lpstr>Violence </vt:lpstr>
      <vt:lpstr>Source 5</vt:lpstr>
      <vt:lpstr>Questions</vt:lpstr>
      <vt:lpstr>Rise to power</vt:lpstr>
      <vt:lpstr>Source 6</vt:lpstr>
      <vt:lpstr>Questions</vt:lpstr>
      <vt:lpstr>Glossary </vt:lpstr>
      <vt:lpstr>Glossary continued…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Roland CLark</dc:creator>
  <cp:lastModifiedBy>Clark, Roland</cp:lastModifiedBy>
  <cp:revision>23</cp:revision>
  <dcterms:created xsi:type="dcterms:W3CDTF">2022-06-23T13:40:32Z</dcterms:created>
  <dcterms:modified xsi:type="dcterms:W3CDTF">2024-08-13T14:21:05Z</dcterms:modified>
</cp:coreProperties>
</file>